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49"/>
  </p:notesMasterIdLst>
  <p:handoutMasterIdLst>
    <p:handoutMasterId r:id="rId50"/>
  </p:handoutMasterIdLst>
  <p:sldIdLst>
    <p:sldId id="256" r:id="rId5"/>
    <p:sldId id="257" r:id="rId6"/>
    <p:sldId id="265" r:id="rId7"/>
    <p:sldId id="271" r:id="rId8"/>
    <p:sldId id="272" r:id="rId9"/>
    <p:sldId id="292" r:id="rId10"/>
    <p:sldId id="293" r:id="rId11"/>
    <p:sldId id="268" r:id="rId12"/>
    <p:sldId id="263" r:id="rId13"/>
    <p:sldId id="264" r:id="rId14"/>
    <p:sldId id="289" r:id="rId15"/>
    <p:sldId id="260" r:id="rId16"/>
    <p:sldId id="273" r:id="rId17"/>
    <p:sldId id="259" r:id="rId18"/>
    <p:sldId id="276" r:id="rId19"/>
    <p:sldId id="262" r:id="rId20"/>
    <p:sldId id="275" r:id="rId21"/>
    <p:sldId id="294" r:id="rId22"/>
    <p:sldId id="279" r:id="rId23"/>
    <p:sldId id="290" r:id="rId24"/>
    <p:sldId id="295" r:id="rId25"/>
    <p:sldId id="280" r:id="rId26"/>
    <p:sldId id="291" r:id="rId27"/>
    <p:sldId id="302" r:id="rId28"/>
    <p:sldId id="274" r:id="rId29"/>
    <p:sldId id="277" r:id="rId30"/>
    <p:sldId id="278" r:id="rId31"/>
    <p:sldId id="267" r:id="rId32"/>
    <p:sldId id="296" r:id="rId33"/>
    <p:sldId id="299" r:id="rId34"/>
    <p:sldId id="301" r:id="rId35"/>
    <p:sldId id="300" r:id="rId36"/>
    <p:sldId id="269" r:id="rId37"/>
    <p:sldId id="266" r:id="rId38"/>
    <p:sldId id="261" r:id="rId39"/>
    <p:sldId id="288" r:id="rId40"/>
    <p:sldId id="258" r:id="rId41"/>
    <p:sldId id="282" r:id="rId42"/>
    <p:sldId id="285" r:id="rId43"/>
    <p:sldId id="286" r:id="rId44"/>
    <p:sldId id="283" r:id="rId45"/>
    <p:sldId id="287" r:id="rId46"/>
    <p:sldId id="284" r:id="rId47"/>
    <p:sldId id="281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2F0"/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1" autoAdjust="0"/>
    <p:restoredTop sz="94624" autoAdjust="0"/>
  </p:normalViewPr>
  <p:slideViewPr>
    <p:cSldViewPr snapToGrid="0" snapToObjects="1">
      <p:cViewPr>
        <p:scale>
          <a:sx n="103" d="100"/>
          <a:sy n="103" d="100"/>
        </p:scale>
        <p:origin x="-712" y="1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19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2017/02/11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9.png>
</file>

<file path=ppt/media/image2.png>
</file>

<file path=ppt/media/image20.png>
</file>

<file path=ppt/media/image31.png>
</file>

<file path=ppt/media/image32.png>
</file>

<file path=ppt/media/image47.png>
</file>

<file path=ppt/media/image50.png>
</file>

<file path=ppt/media/image67.png>
</file>

<file path=ppt/media/image68.png>
</file>

<file path=ppt/media/image69.png>
</file>

<file path=ppt/media/image8.png>
</file>

<file path=ppt/media/image90.png>
</file>

<file path=ppt/media/media1.gif>
</file>

<file path=ppt/media/media2.gif>
</file>

<file path=ppt/media/media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8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3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9.emf"/><Relationship Id="rId12" Type="http://schemas.openxmlformats.org/officeDocument/2006/relationships/image" Target="../media/image60.emf"/><Relationship Id="rId13" Type="http://schemas.openxmlformats.org/officeDocument/2006/relationships/image" Target="../media/image61.emf"/><Relationship Id="rId14" Type="http://schemas.openxmlformats.org/officeDocument/2006/relationships/image" Target="../media/image62.emf"/><Relationship Id="rId1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5" Type="http://schemas.openxmlformats.org/officeDocument/2006/relationships/image" Target="../media/image53.emf"/><Relationship Id="rId6" Type="http://schemas.openxmlformats.org/officeDocument/2006/relationships/image" Target="../media/image54.emf"/><Relationship Id="rId7" Type="http://schemas.openxmlformats.org/officeDocument/2006/relationships/image" Target="../media/image55.emf"/><Relationship Id="rId8" Type="http://schemas.openxmlformats.org/officeDocument/2006/relationships/image" Target="../media/image56.emf"/><Relationship Id="rId9" Type="http://schemas.openxmlformats.org/officeDocument/2006/relationships/image" Target="../media/image57.emf"/><Relationship Id="rId10" Type="http://schemas.openxmlformats.org/officeDocument/2006/relationships/image" Target="../media/image58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8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Relationship Id="rId3" Type="http://schemas.openxmlformats.org/officeDocument/2006/relationships/image" Target="../media/image79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Relationship Id="rId3" Type="http://schemas.openxmlformats.org/officeDocument/2006/relationships/image" Target="../media/image8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emf"/><Relationship Id="rId3" Type="http://schemas.openxmlformats.org/officeDocument/2006/relationships/image" Target="../media/image83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Relationship Id="rId3" Type="http://schemas.openxmlformats.org/officeDocument/2006/relationships/image" Target="../media/image8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Relationship Id="rId3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Relationship Id="rId3" Type="http://schemas.openxmlformats.org/officeDocument/2006/relationships/image" Target="../media/image8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0.png"/><Relationship Id="rId1" Type="http://schemas.microsoft.com/office/2007/relationships/media" Target="../media/media3.gif"/><Relationship Id="rId2" Type="http://schemas.openxmlformats.org/officeDocument/2006/relationships/video" Target="../media/media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8.png"/><Relationship Id="rId8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8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chemeClr val="bg1">
                    <a:lumMod val="50000"/>
                  </a:schemeClr>
                </a:solidFill>
              </a:rPr>
              <a:t>共鳴現象から太陽</a:t>
            </a: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</a:rPr>
              <a:t>系の歴史を探る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565389" y="4678428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000" dirty="0" smtClean="0"/>
              <a:t>名古屋大学理学部物理学科４年</a:t>
            </a:r>
            <a:endParaRPr kumimoji="1" lang="en-US" altLang="ja-JP" sz="2000" dirty="0" smtClean="0"/>
          </a:p>
          <a:p>
            <a:pPr algn="ctr"/>
            <a:r>
              <a:rPr kumimoji="1" lang="ja-JP" altLang="en-US" sz="2000" dirty="0" smtClean="0"/>
              <a:t>理論宇宙物理学研究室　磯谷和秀</a:t>
            </a:r>
            <a:endParaRPr kumimoji="1" lang="en-US" altLang="ja-JP" sz="20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947582" y="5552110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指導教員　小林浩　助教授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019901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grpSp>
        <p:nvGrpSpPr>
          <p:cNvPr id="40" name="図形グループ 39"/>
          <p:cNvGrpSpPr/>
          <p:nvPr/>
        </p:nvGrpSpPr>
        <p:grpSpPr>
          <a:xfrm>
            <a:off x="5165868" y="1520441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離心率，傾斜角上昇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" name="テキスト ボックス 18"/>
          <p:cNvSpPr txBox="1"/>
          <p:nvPr/>
        </p:nvSpPr>
        <p:spPr>
          <a:xfrm>
            <a:off x="6708667" y="4356758"/>
            <a:ext cx="2339102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「点」と「点」</a:t>
            </a:r>
            <a:endParaRPr kumimoji="1" lang="en-US" altLang="ja-JP" sz="2400" dirty="0" smtClean="0"/>
          </a:p>
          <a:p>
            <a:r>
              <a:rPr kumimoji="1" lang="ja-JP" altLang="ja-JP" sz="2400" dirty="0"/>
              <a:t>　</a:t>
            </a:r>
            <a:r>
              <a:rPr kumimoji="1" lang="ja-JP" altLang="en-US" sz="2400" dirty="0" smtClean="0"/>
              <a:t>の相互作用</a:t>
            </a:r>
            <a:endParaRPr kumimoji="1" lang="en-US" altLang="ja-JP" sz="2400" dirty="0" smtClean="0"/>
          </a:p>
        </p:txBody>
      </p:sp>
      <p:grpSp>
        <p:nvGrpSpPr>
          <p:cNvPr id="48" name="図形グループ 47"/>
          <p:cNvGrpSpPr/>
          <p:nvPr/>
        </p:nvGrpSpPr>
        <p:grpSpPr>
          <a:xfrm>
            <a:off x="860741" y="2176468"/>
            <a:ext cx="7289601" cy="466745"/>
            <a:chOff x="860741" y="2289868"/>
            <a:chExt cx="7289601" cy="466745"/>
          </a:xfrm>
        </p:grpSpPr>
        <p:pic>
          <p:nvPicPr>
            <p:cNvPr id="12" name="図 11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741" y="2380693"/>
              <a:ext cx="1544320" cy="375920"/>
            </a:xfrm>
            <a:prstGeom prst="rect">
              <a:avLst/>
            </a:prstGeom>
          </p:spPr>
        </p:pic>
        <p:sp>
          <p:nvSpPr>
            <p:cNvPr id="8" name="テキスト ボックス 7"/>
            <p:cNvSpPr txBox="1"/>
            <p:nvPr/>
          </p:nvSpPr>
          <p:spPr>
            <a:xfrm>
              <a:off x="6426793" y="2289868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：平均運動</a:t>
              </a:r>
              <a:r>
                <a:rPr kumimoji="1" lang="en-US" altLang="ja-JP" sz="2400" dirty="0" smtClean="0"/>
                <a:t> </a:t>
              </a:r>
              <a:endParaRPr kumimoji="1" lang="ja-JP" altLang="en-US" sz="2400" dirty="0"/>
            </a:p>
          </p:txBody>
        </p:sp>
        <p:pic>
          <p:nvPicPr>
            <p:cNvPr id="25" name="図 2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7913" y="2294333"/>
              <a:ext cx="3444240" cy="457200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553457" y="1571640"/>
            <a:ext cx="4488490" cy="461665"/>
            <a:chOff x="1620497" y="1669528"/>
            <a:chExt cx="4488490" cy="461665"/>
          </a:xfrm>
        </p:grpSpPr>
        <p:sp>
          <p:nvSpPr>
            <p:cNvPr id="11" name="テキスト ボックス 10"/>
            <p:cNvSpPr txBox="1"/>
            <p:nvPr/>
          </p:nvSpPr>
          <p:spPr>
            <a:xfrm>
              <a:off x="1620497" y="1669528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軌道周期の比</a:t>
              </a:r>
              <a:endParaRPr kumimoji="1" lang="en-US" altLang="ja-JP" sz="2400" b="1" dirty="0">
                <a:solidFill>
                  <a:srgbClr val="FF0000"/>
                </a:solidFill>
              </a:endParaRPr>
            </a:p>
          </p:txBody>
        </p:sp>
        <p:sp>
          <p:nvSpPr>
            <p:cNvPr id="32" name="テキスト ボックス 31"/>
            <p:cNvSpPr txBox="1"/>
            <p:nvPr/>
          </p:nvSpPr>
          <p:spPr>
            <a:xfrm>
              <a:off x="4693215" y="166952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が</a:t>
              </a:r>
              <a:r>
                <a:rPr kumimoji="1" lang="ja-JP" altLang="en-US" sz="2400" b="1" dirty="0" smtClean="0">
                  <a:solidFill>
                    <a:srgbClr val="FF0000"/>
                  </a:solidFill>
                </a:rPr>
                <a:t>整数比</a:t>
              </a:r>
              <a:endParaRPr kumimoji="1" lang="en-US" altLang="ja-JP" sz="2400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42" name="図 41" descr="sec8_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692647"/>
            <a:ext cx="5444773" cy="1063208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43" name="図 42" descr="sec8_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72" y="5359384"/>
            <a:ext cx="5452256" cy="110112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4" name="テキスト ボックス 43"/>
          <p:cNvSpPr txBox="1"/>
          <p:nvPr/>
        </p:nvSpPr>
        <p:spPr>
          <a:xfrm>
            <a:off x="6104819" y="5940653"/>
            <a:ext cx="3039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</a:t>
            </a:r>
          </a:p>
          <a:p>
            <a:r>
              <a:rPr kumimoji="1" lang="en-US" altLang="ja-JP" dirty="0" smtClean="0">
                <a:latin typeface="+mn-ea"/>
              </a:rPr>
              <a:t>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469370" y="3249026"/>
            <a:ext cx="4776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にきたときに惑星に最接近</a:t>
            </a:r>
            <a:endParaRPr kumimoji="1" lang="ja-JP" altLang="en-US" sz="2400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457200" y="4907714"/>
            <a:ext cx="1289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457200" y="2762230"/>
            <a:ext cx="3981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例）</a:t>
            </a:r>
            <a:r>
              <a:rPr kumimoji="1" lang="en-US" altLang="ja-JP" sz="2400" dirty="0" smtClean="0">
                <a:latin typeface="+mn-ea"/>
              </a:rPr>
              <a:t>2</a:t>
            </a:r>
            <a:r>
              <a:rPr kumimoji="1" lang="en-US" altLang="ja-JP" sz="2400" dirty="0">
                <a:latin typeface="+mn-ea"/>
              </a:rPr>
              <a:t>:1</a:t>
            </a:r>
            <a:r>
              <a:rPr kumimoji="1" lang="ja-JP" altLang="en-US" sz="2400" dirty="0">
                <a:latin typeface="+mn-ea"/>
              </a:rPr>
              <a:t>共鳴にある</a:t>
            </a:r>
            <a:r>
              <a:rPr kumimoji="1" lang="ja-JP" altLang="en-US" sz="2400" dirty="0"/>
              <a:t>小天体</a:t>
            </a:r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5904728" y="39107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安定</a:t>
            </a:r>
            <a:endParaRPr kumimoji="1" lang="ja-JP" altLang="en-US" sz="2400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5904728" y="539943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不安定</a:t>
            </a:r>
            <a:endParaRPr kumimoji="1" lang="ja-JP" altLang="en-US" sz="2400" dirty="0"/>
          </a:p>
        </p:txBody>
      </p:sp>
      <p:pic>
        <p:nvPicPr>
          <p:cNvPr id="51" name="図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040" y="1656885"/>
            <a:ext cx="904240" cy="29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87941" y="1022845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grpSp>
        <p:nvGrpSpPr>
          <p:cNvPr id="7" name="図形グループ 6"/>
          <p:cNvGrpSpPr/>
          <p:nvPr/>
        </p:nvGrpSpPr>
        <p:grpSpPr>
          <a:xfrm>
            <a:off x="342792" y="2142339"/>
            <a:ext cx="8673750" cy="1416878"/>
            <a:chOff x="335658" y="4660463"/>
            <a:chExt cx="8673750" cy="1416878"/>
          </a:xfrm>
        </p:grpSpPr>
        <p:grpSp>
          <p:nvGrpSpPr>
            <p:cNvPr id="8" name="図形グループ 7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11" name="右矢印 10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惑星と小天体の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右矢印 12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5" name="テキスト ボックス 14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6" name="テキスト ボックス 15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17" name="左中かっこ 16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離心率上昇</a:t>
                </a:r>
                <a:endParaRPr kumimoji="1" lang="ja-JP" altLang="en-US" sz="2400" dirty="0"/>
              </a:p>
            </p:txBody>
          </p:sp>
          <p:sp>
            <p:nvSpPr>
              <p:cNvPr id="19" name="テキスト ボックス 18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9" name="角丸四角形 8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0" name="角丸四角形 9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20" name="テキスト ボックス 19"/>
          <p:cNvSpPr txBox="1"/>
          <p:nvPr/>
        </p:nvSpPr>
        <p:spPr>
          <a:xfrm>
            <a:off x="3662001" y="4329290"/>
            <a:ext cx="5075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「輪ゴム」と「輪ゴム」で例えると</a:t>
            </a:r>
            <a:endParaRPr kumimoji="1" lang="ja-JP" altLang="en-US" sz="2400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2786844" y="3559217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軌道の相対関係が変わらない</a:t>
            </a:r>
            <a:endParaRPr kumimoji="1" lang="ja-JP" altLang="en-US" sz="2400" dirty="0"/>
          </a:p>
        </p:txBody>
      </p:sp>
      <p:grpSp>
        <p:nvGrpSpPr>
          <p:cNvPr id="92" name="図形グループ 91"/>
          <p:cNvGrpSpPr/>
          <p:nvPr/>
        </p:nvGrpSpPr>
        <p:grpSpPr>
          <a:xfrm>
            <a:off x="665150" y="4276744"/>
            <a:ext cx="2634279" cy="1783080"/>
            <a:chOff x="5863971" y="4369020"/>
            <a:chExt cx="2634279" cy="1783080"/>
          </a:xfrm>
          <a:noFill/>
        </p:grpSpPr>
        <p:cxnSp>
          <p:nvCxnSpPr>
            <p:cNvPr id="56" name="直線コネクタ 55"/>
            <p:cNvCxnSpPr>
              <a:endCxn id="31" idx="6"/>
            </p:cNvCxnSpPr>
            <p:nvPr/>
          </p:nvCxnSpPr>
          <p:spPr>
            <a:xfrm>
              <a:off x="6017828" y="4635489"/>
              <a:ext cx="2355215" cy="1185565"/>
            </a:xfrm>
            <a:prstGeom prst="line">
              <a:avLst/>
            </a:prstGeom>
            <a:grpFill/>
            <a:ln w="9525">
              <a:solidFill>
                <a:schemeClr val="bg1">
                  <a:lumMod val="50000"/>
                </a:schemeClr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図形グループ 29"/>
            <p:cNvGrpSpPr/>
            <p:nvPr/>
          </p:nvGrpSpPr>
          <p:grpSpPr>
            <a:xfrm rot="1511086">
              <a:off x="5863971" y="4369020"/>
              <a:ext cx="2634279" cy="1783080"/>
              <a:chOff x="629666" y="3780549"/>
              <a:chExt cx="2634279" cy="1783080"/>
            </a:xfrm>
            <a:grpFill/>
          </p:grpSpPr>
          <p:sp>
            <p:nvSpPr>
              <p:cNvPr id="31" name="円/楕円 30"/>
              <p:cNvSpPr>
                <a:spLocks noChangeAspect="1"/>
              </p:cNvSpPr>
              <p:nvPr/>
            </p:nvSpPr>
            <p:spPr>
              <a:xfrm>
                <a:off x="629666" y="3780549"/>
                <a:ext cx="2634279" cy="1783080"/>
              </a:xfrm>
              <a:prstGeom prst="ellipse">
                <a:avLst/>
              </a:prstGeom>
              <a:grpFill/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2" name="円/楕円 31"/>
              <p:cNvSpPr/>
              <p:nvPr/>
            </p:nvSpPr>
            <p:spPr>
              <a:xfrm>
                <a:off x="864961" y="4190751"/>
                <a:ext cx="1350924" cy="914400"/>
              </a:xfrm>
              <a:prstGeom prst="ellipse">
                <a:avLst/>
              </a:prstGeom>
              <a:grpFill/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</p:grpSp>
      <p:grpSp>
        <p:nvGrpSpPr>
          <p:cNvPr id="72" name="図形グループ 71"/>
          <p:cNvGrpSpPr/>
          <p:nvPr/>
        </p:nvGrpSpPr>
        <p:grpSpPr>
          <a:xfrm>
            <a:off x="740087" y="3977515"/>
            <a:ext cx="2763526" cy="1783080"/>
            <a:chOff x="-586302" y="4073041"/>
            <a:chExt cx="2763526" cy="1783080"/>
          </a:xfrm>
        </p:grpSpPr>
        <p:cxnSp>
          <p:nvCxnSpPr>
            <p:cNvPr id="58" name="直線コネクタ 57"/>
            <p:cNvCxnSpPr>
              <a:stCxn id="22" idx="2"/>
              <a:endCxn id="22" idx="6"/>
            </p:cNvCxnSpPr>
            <p:nvPr/>
          </p:nvCxnSpPr>
          <p:spPr>
            <a:xfrm>
              <a:off x="-586302" y="4964581"/>
              <a:ext cx="2634279" cy="0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図形グループ 70"/>
            <p:cNvGrpSpPr/>
            <p:nvPr/>
          </p:nvGrpSpPr>
          <p:grpSpPr>
            <a:xfrm>
              <a:off x="-586302" y="4073041"/>
              <a:ext cx="2763526" cy="1783080"/>
              <a:chOff x="-586302" y="4073041"/>
              <a:chExt cx="2763526" cy="1783080"/>
            </a:xfrm>
          </p:grpSpPr>
          <p:grpSp>
            <p:nvGrpSpPr>
              <p:cNvPr id="29" name="図形グループ 28"/>
              <p:cNvGrpSpPr/>
              <p:nvPr/>
            </p:nvGrpSpPr>
            <p:grpSpPr>
              <a:xfrm>
                <a:off x="-586302" y="4073041"/>
                <a:ext cx="2634279" cy="1783080"/>
                <a:chOff x="-494812" y="4049742"/>
                <a:chExt cx="2634279" cy="1783080"/>
              </a:xfrm>
            </p:grpSpPr>
            <p:sp>
              <p:nvSpPr>
                <p:cNvPr id="22" name="円/楕円 21"/>
                <p:cNvSpPr>
                  <a:spLocks noChangeAspect="1"/>
                </p:cNvSpPr>
                <p:nvPr/>
              </p:nvSpPr>
              <p:spPr>
                <a:xfrm>
                  <a:off x="-494812" y="4049742"/>
                  <a:ext cx="2634279" cy="178308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23" name="円/楕円 22"/>
                <p:cNvSpPr/>
                <p:nvPr/>
              </p:nvSpPr>
              <p:spPr>
                <a:xfrm>
                  <a:off x="-274417" y="4479009"/>
                  <a:ext cx="1350924" cy="914400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</p:grpSp>
          <p:cxnSp>
            <p:nvCxnSpPr>
              <p:cNvPr id="54" name="直線矢印コネクタ 53"/>
              <p:cNvCxnSpPr/>
              <p:nvPr/>
            </p:nvCxnSpPr>
            <p:spPr>
              <a:xfrm flipV="1">
                <a:off x="971214" y="5022800"/>
                <a:ext cx="92869" cy="329486"/>
              </a:xfrm>
              <a:prstGeom prst="straightConnector1">
                <a:avLst/>
              </a:prstGeom>
              <a:ln>
                <a:solidFill>
                  <a:srgbClr val="31859C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線矢印コネクタ 67"/>
              <p:cNvCxnSpPr/>
              <p:nvPr/>
            </p:nvCxnSpPr>
            <p:spPr>
              <a:xfrm flipV="1">
                <a:off x="1940196" y="5022800"/>
                <a:ext cx="237028" cy="823218"/>
              </a:xfrm>
              <a:prstGeom prst="straightConnector1">
                <a:avLst/>
              </a:prstGeom>
              <a:ln>
                <a:solidFill>
                  <a:srgbClr val="31859C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6" name="太陽 85"/>
          <p:cNvSpPr/>
          <p:nvPr/>
        </p:nvSpPr>
        <p:spPr>
          <a:xfrm>
            <a:off x="1305083" y="4732996"/>
            <a:ext cx="328849" cy="292526"/>
          </a:xfrm>
          <a:prstGeom prst="sun">
            <a:avLst/>
          </a:prstGeom>
          <a:solidFill>
            <a:srgbClr val="FF0000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5" name="テキスト ボックス 74"/>
          <p:cNvSpPr txBox="1"/>
          <p:nvPr/>
        </p:nvSpPr>
        <p:spPr>
          <a:xfrm>
            <a:off x="3850922" y="4881729"/>
            <a:ext cx="4789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輪ゴムが伸び縮み：離心率が振動</a:t>
            </a:r>
            <a:endParaRPr kumimoji="1" lang="en-US" altLang="ja-JP" sz="24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97" name="テキスト ボックス 96"/>
          <p:cNvSpPr txBox="1"/>
          <p:nvPr/>
        </p:nvSpPr>
        <p:spPr>
          <a:xfrm>
            <a:off x="4466475" y="5402469"/>
            <a:ext cx="4173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輪ゴムが回転：近日点が移動</a:t>
            </a:r>
            <a:endParaRPr kumimoji="1" lang="en-US" altLang="ja-JP" sz="2400" dirty="0" smtClean="0"/>
          </a:p>
        </p:txBody>
      </p:sp>
      <p:sp>
        <p:nvSpPr>
          <p:cNvPr id="98" name="テキスト ボックス 97"/>
          <p:cNvSpPr txBox="1"/>
          <p:nvPr/>
        </p:nvSpPr>
        <p:spPr>
          <a:xfrm>
            <a:off x="457200" y="1569653"/>
            <a:ext cx="81776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天体間の重力相互作用によって軌道の形は振動，回転する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8523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永年共鳴の位置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grpSp>
        <p:nvGrpSpPr>
          <p:cNvPr id="33" name="図形グループ 32"/>
          <p:cNvGrpSpPr>
            <a:grpSpLocks noChangeAspect="1"/>
          </p:cNvGrpSpPr>
          <p:nvPr/>
        </p:nvGrpSpPr>
        <p:grpSpPr>
          <a:xfrm>
            <a:off x="-897527" y="2095200"/>
            <a:ext cx="6109931" cy="4432770"/>
            <a:chOff x="-640800" y="2024118"/>
            <a:chExt cx="6234624" cy="4523235"/>
          </a:xfrm>
        </p:grpSpPr>
        <p:grpSp>
          <p:nvGrpSpPr>
            <p:cNvPr id="27" name="図形グループ 26"/>
            <p:cNvGrpSpPr/>
            <p:nvPr/>
          </p:nvGrpSpPr>
          <p:grpSpPr>
            <a:xfrm>
              <a:off x="-640800" y="2024118"/>
              <a:ext cx="6234624" cy="4523235"/>
              <a:chOff x="-640800" y="2024118"/>
              <a:chExt cx="6234624" cy="4523235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-640800" y="2024118"/>
                <a:ext cx="6234624" cy="4523235"/>
                <a:chOff x="-640800" y="2024118"/>
                <a:chExt cx="6234624" cy="4523235"/>
              </a:xfrm>
            </p:grpSpPr>
            <p:grpSp>
              <p:nvGrpSpPr>
                <p:cNvPr id="30" name="図形グループ 29"/>
                <p:cNvGrpSpPr/>
                <p:nvPr/>
              </p:nvGrpSpPr>
              <p:grpSpPr>
                <a:xfrm>
                  <a:off x="-640800" y="2024118"/>
                  <a:ext cx="6234624" cy="4523235"/>
                  <a:chOff x="-640800" y="1906538"/>
                  <a:chExt cx="6234624" cy="4523235"/>
                </a:xfrm>
              </p:grpSpPr>
              <p:pic>
                <p:nvPicPr>
                  <p:cNvPr id="7" name="図 6" descr="PrecessionRate_logAB.pdf"/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6844" r="16844"/>
                  <a:stretch/>
                </p:blipFill>
                <p:spPr>
                  <a:xfrm>
                    <a:off x="-640800" y="1906538"/>
                    <a:ext cx="6234624" cy="4377501"/>
                  </a:xfrm>
                  <a:prstGeom prst="rect">
                    <a:avLst/>
                  </a:prstGeom>
                </p:spPr>
              </p:pic>
              <p:sp>
                <p:nvSpPr>
                  <p:cNvPr id="26" name="テキスト ボックス 25"/>
                  <p:cNvSpPr txBox="1"/>
                  <p:nvPr/>
                </p:nvSpPr>
                <p:spPr>
                  <a:xfrm>
                    <a:off x="2029275" y="6029663"/>
                    <a:ext cx="2189066" cy="400110"/>
                  </a:xfrm>
                  <a:prstGeom prst="rect">
                    <a:avLst/>
                  </a:prstGeom>
                  <a:solidFill>
                    <a:srgbClr val="FFFFFF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sz="2000" dirty="0" smtClean="0">
                        <a:latin typeface="+mn-ea"/>
                      </a:rPr>
                      <a:t>軌道長半径</a:t>
                    </a:r>
                    <a:r>
                      <a:rPr kumimoji="1" lang="en-US" altLang="ja-JP" sz="2000" dirty="0" smtClean="0">
                        <a:latin typeface="+mn-ea"/>
                      </a:rPr>
                      <a:t> [AU]</a:t>
                    </a:r>
                    <a:endParaRPr kumimoji="1" lang="ja-JP" altLang="en-US" sz="2000" dirty="0">
                      <a:latin typeface="+mn-ea"/>
                    </a:endParaRPr>
                  </a:p>
                </p:txBody>
              </p:sp>
              <p:sp>
                <p:nvSpPr>
                  <p:cNvPr id="29" name="テキスト ボックス 28"/>
                  <p:cNvSpPr txBox="1"/>
                  <p:nvPr/>
                </p:nvSpPr>
                <p:spPr>
                  <a:xfrm rot="16200000">
                    <a:off x="-746448" y="3892902"/>
                    <a:ext cx="2571512" cy="400110"/>
                  </a:xfrm>
                  <a:prstGeom prst="rect">
                    <a:avLst/>
                  </a:prstGeom>
                  <a:solidFill>
                    <a:srgbClr val="FFFFFF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000" dirty="0" smtClean="0"/>
                      <a:t>固有振動数</a:t>
                    </a:r>
                    <a:r>
                      <a:rPr kumimoji="1" lang="en-US" altLang="ja-JP" sz="2000" dirty="0" smtClean="0"/>
                      <a:t> [</a:t>
                    </a:r>
                    <a:r>
                      <a:rPr kumimoji="1" lang="ja-JP" altLang="en-US" sz="2000" dirty="0" smtClean="0"/>
                      <a:t>秒角</a:t>
                    </a:r>
                    <a:r>
                      <a:rPr kumimoji="1" lang="en-US" altLang="ja-JP" sz="2000" dirty="0" smtClean="0"/>
                      <a:t>/ </a:t>
                    </a:r>
                    <a:r>
                      <a:rPr kumimoji="1" lang="ja-JP" altLang="en-US" sz="2000" dirty="0" smtClean="0"/>
                      <a:t>年</a:t>
                    </a:r>
                    <a:r>
                      <a:rPr kumimoji="1" lang="en-US" altLang="ja-JP" sz="2000" dirty="0" smtClean="0"/>
                      <a:t>] </a:t>
                    </a:r>
                    <a:endParaRPr kumimoji="1" lang="ja-JP" altLang="en-US" sz="2000" dirty="0"/>
                  </a:p>
                </p:txBody>
              </p:sp>
            </p:grpSp>
            <p:sp>
              <p:nvSpPr>
                <p:cNvPr id="19" name="テキスト ボックス 18"/>
                <p:cNvSpPr txBox="1"/>
                <p:nvPr/>
              </p:nvSpPr>
              <p:spPr>
                <a:xfrm>
                  <a:off x="5223133" y="2533551"/>
                  <a:ext cx="184666" cy="369332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none" rtlCol="0">
                  <a:spAutoFit/>
                </a:bodyPr>
                <a:lstStyle/>
                <a:p>
                  <a:endParaRPr kumimoji="1" lang="ja-JP" altLang="en-US" dirty="0"/>
                </a:p>
              </p:txBody>
            </p:sp>
          </p:grpSp>
          <p:sp>
            <p:nvSpPr>
              <p:cNvPr id="6" name="テキスト ボックス 5"/>
              <p:cNvSpPr txBox="1"/>
              <p:nvPr/>
            </p:nvSpPr>
            <p:spPr>
              <a:xfrm>
                <a:off x="4576139" y="3363841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dirty="0" smtClean="0">
                    <a:solidFill>
                      <a:srgbClr val="008000"/>
                    </a:solidFill>
                  </a:rPr>
                  <a:t>土星</a:t>
                </a:r>
                <a:endParaRPr kumimoji="1" lang="ja-JP" altLang="en-US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15" name="テキスト ボックス 14"/>
              <p:cNvSpPr txBox="1"/>
              <p:nvPr/>
            </p:nvSpPr>
            <p:spPr>
              <a:xfrm>
                <a:off x="4576139" y="4058606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dirty="0" smtClean="0">
                    <a:solidFill>
                      <a:srgbClr val="FF0000"/>
                    </a:solidFill>
                  </a:rPr>
                  <a:t>木星</a:t>
                </a:r>
                <a:endParaRPr kumimoji="1" lang="ja-JP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6" name="テキスト ボックス 15"/>
              <p:cNvSpPr txBox="1"/>
              <p:nvPr/>
            </p:nvSpPr>
            <p:spPr>
              <a:xfrm>
                <a:off x="3232316" y="4669871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dirty="0" smtClean="0">
                    <a:solidFill>
                      <a:srgbClr val="0000FF"/>
                    </a:solidFill>
                  </a:rPr>
                  <a:t>天王星</a:t>
                </a:r>
                <a:endParaRPr kumimoji="1" lang="ja-JP" altLang="en-US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7" name="テキスト ボックス 16"/>
              <p:cNvSpPr txBox="1"/>
              <p:nvPr/>
            </p:nvSpPr>
            <p:spPr>
              <a:xfrm>
                <a:off x="3232316" y="5218807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dirty="0" smtClean="0">
                    <a:solidFill>
                      <a:srgbClr val="FF32F0"/>
                    </a:solidFill>
                  </a:rPr>
                  <a:t>海王星</a:t>
                </a:r>
                <a:endParaRPr kumimoji="1" lang="ja-JP" altLang="en-US" dirty="0">
                  <a:solidFill>
                    <a:srgbClr val="FF32F0"/>
                  </a:solidFill>
                </a:endParaRPr>
              </a:p>
            </p:txBody>
          </p:sp>
        </p:grpSp>
        <p:sp>
          <p:nvSpPr>
            <p:cNvPr id="32" name="テキスト ボックス 31"/>
            <p:cNvSpPr txBox="1"/>
            <p:nvPr/>
          </p:nvSpPr>
          <p:spPr>
            <a:xfrm>
              <a:off x="3776937" y="2690645"/>
              <a:ext cx="1327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chemeClr val="bg1">
                      <a:lumMod val="65000"/>
                    </a:schemeClr>
                  </a:solidFill>
                </a:rPr>
                <a:t>テスト粒子</a:t>
              </a:r>
              <a:endParaRPr kumimoji="1" lang="ja-JP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8" name="テキスト ボックス 7"/>
          <p:cNvSpPr txBox="1"/>
          <p:nvPr/>
        </p:nvSpPr>
        <p:spPr>
          <a:xfrm>
            <a:off x="232835" y="948722"/>
            <a:ext cx="5482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永年摂動論によると</a:t>
            </a:r>
            <a:r>
              <a:rPr kumimoji="1" lang="ja-JP" altLang="en-US" sz="2400" dirty="0" smtClean="0"/>
              <a:t>４つの巨大惑星の</a:t>
            </a:r>
            <a:endParaRPr kumimoji="1" lang="ja-JP" altLang="en-US" sz="2400" dirty="0"/>
          </a:p>
        </p:txBody>
      </p:sp>
      <p:grpSp>
        <p:nvGrpSpPr>
          <p:cNvPr id="25" name="図形グループ 24"/>
          <p:cNvGrpSpPr/>
          <p:nvPr/>
        </p:nvGrpSpPr>
        <p:grpSpPr>
          <a:xfrm>
            <a:off x="400500" y="1469386"/>
            <a:ext cx="8743499" cy="830997"/>
            <a:chOff x="457200" y="1736068"/>
            <a:chExt cx="8743499" cy="830997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3722042" y="1736068"/>
              <a:ext cx="5478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それぞれの惑星の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質量</a:t>
              </a:r>
              <a:r>
                <a:rPr kumimoji="1" lang="ja-JP" altLang="en-US" sz="2400" dirty="0" smtClean="0"/>
                <a:t>と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軌道</a:t>
              </a:r>
              <a:r>
                <a:rPr kumimoji="1" lang="ja-JP" altLang="en-US" sz="2400" b="1" dirty="0">
                  <a:solidFill>
                    <a:srgbClr val="31859C"/>
                  </a:solidFill>
                </a:rPr>
                <a:t>長半径</a:t>
              </a:r>
              <a:r>
                <a:rPr kumimoji="1" lang="ja-JP" altLang="en-US" sz="2400" dirty="0"/>
                <a:t>の</a:t>
              </a:r>
              <a:r>
                <a:rPr kumimoji="1" lang="ja-JP" altLang="en-US" sz="2400" dirty="0" smtClean="0"/>
                <a:t>比のみで一意に決まる（固有振動数）</a:t>
              </a:r>
              <a:endParaRPr kumimoji="1" lang="ja-JP" altLang="en-US" sz="2400" dirty="0"/>
            </a:p>
          </p:txBody>
        </p:sp>
        <p:grpSp>
          <p:nvGrpSpPr>
            <p:cNvPr id="14" name="図形グループ 13"/>
            <p:cNvGrpSpPr/>
            <p:nvPr/>
          </p:nvGrpSpPr>
          <p:grpSpPr>
            <a:xfrm>
              <a:off x="457200" y="1750561"/>
              <a:ext cx="3264843" cy="816504"/>
              <a:chOff x="3285764" y="1048158"/>
              <a:chExt cx="3264843" cy="816504"/>
            </a:xfrm>
          </p:grpSpPr>
          <p:sp>
            <p:nvSpPr>
              <p:cNvPr id="10" name="テキスト ボックス 9"/>
              <p:cNvSpPr txBox="1"/>
              <p:nvPr/>
            </p:nvSpPr>
            <p:spPr>
              <a:xfrm>
                <a:off x="3285764" y="104815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1" name="テキスト ボックス 10"/>
              <p:cNvSpPr txBox="1"/>
              <p:nvPr/>
            </p:nvSpPr>
            <p:spPr>
              <a:xfrm>
                <a:off x="3285764" y="140299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4767129" y="1214023"/>
                <a:ext cx="17834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は</a:t>
                </a:r>
                <a:endParaRPr kumimoji="1" lang="ja-JP" altLang="en-US" sz="2400" dirty="0"/>
              </a:p>
            </p:txBody>
          </p:sp>
          <p:sp>
            <p:nvSpPr>
              <p:cNvPr id="13" name="左中かっこ 12"/>
              <p:cNvSpPr/>
              <p:nvPr/>
            </p:nvSpPr>
            <p:spPr>
              <a:xfrm>
                <a:off x="3367872" y="1082177"/>
                <a:ext cx="169063" cy="736463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</p:grpSp>
      <p:grpSp>
        <p:nvGrpSpPr>
          <p:cNvPr id="24" name="図形グループ 23"/>
          <p:cNvGrpSpPr/>
          <p:nvPr/>
        </p:nvGrpSpPr>
        <p:grpSpPr>
          <a:xfrm>
            <a:off x="6119587" y="976941"/>
            <a:ext cx="2534287" cy="417258"/>
            <a:chOff x="5658474" y="951492"/>
            <a:chExt cx="2534287" cy="417258"/>
          </a:xfrm>
        </p:grpSpPr>
        <p:sp>
          <p:nvSpPr>
            <p:cNvPr id="21" name="角丸四角形 20"/>
            <p:cNvSpPr/>
            <p:nvPr/>
          </p:nvSpPr>
          <p:spPr>
            <a:xfrm>
              <a:off x="5658474" y="951492"/>
              <a:ext cx="2534287" cy="417258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23" name="図 2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8773" y="986089"/>
              <a:ext cx="2311748" cy="347185"/>
            </a:xfrm>
            <a:prstGeom prst="rect">
              <a:avLst/>
            </a:prstGeom>
          </p:spPr>
        </p:pic>
      </p:grpSp>
      <p:sp>
        <p:nvSpPr>
          <p:cNvPr id="5" name="テキスト ボックス 4"/>
          <p:cNvSpPr txBox="1"/>
          <p:nvPr/>
        </p:nvSpPr>
        <p:spPr>
          <a:xfrm>
            <a:off x="5223133" y="3809927"/>
            <a:ext cx="38651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惑星の固有振動数と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テスト粒子の固有振動数が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一致する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交点</a:t>
            </a:r>
            <a:endParaRPr kumimoji="1" lang="en-US" altLang="ja-JP" sz="2400" b="1" dirty="0" smtClean="0">
              <a:solidFill>
                <a:srgbClr val="31859C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5468932" y="2533551"/>
            <a:ext cx="2505814" cy="369332"/>
          </a:xfrm>
          <a:prstGeom prst="rect">
            <a:avLst/>
          </a:prstGeom>
          <a:noFill/>
          <a:ln>
            <a:solidFill>
              <a:srgbClr val="31859C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実線：近日点移動速度</a:t>
            </a:r>
            <a:endParaRPr kumimoji="1" lang="ja-JP" alt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5468932" y="3043742"/>
            <a:ext cx="2505814" cy="369332"/>
          </a:xfrm>
          <a:prstGeom prst="rect">
            <a:avLst/>
          </a:prstGeom>
          <a:noFill/>
          <a:ln>
            <a:solidFill>
              <a:srgbClr val="31859C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破線：昇交点移動速度</a:t>
            </a:r>
            <a:endParaRPr kumimoji="1" lang="ja-JP" altLang="en-US" dirty="0"/>
          </a:p>
        </p:txBody>
      </p:sp>
      <p:sp>
        <p:nvSpPr>
          <p:cNvPr id="31" name="右矢印 30"/>
          <p:cNvSpPr/>
          <p:nvPr/>
        </p:nvSpPr>
        <p:spPr>
          <a:xfrm>
            <a:off x="5605026" y="5250659"/>
            <a:ext cx="507336" cy="272153"/>
          </a:xfrm>
          <a:prstGeom prst="rightArrow">
            <a:avLst>
              <a:gd name="adj1" fmla="val 16732"/>
              <a:gd name="adj2" fmla="val 80881"/>
            </a:avLst>
          </a:prstGeom>
          <a:solidFill>
            <a:schemeClr val="bg1"/>
          </a:solidFill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484613" y="5148737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永年共鳴の位置</a:t>
            </a:r>
            <a:endParaRPr kumimoji="1" lang="ja-JP" altLang="en-US" sz="2400" dirty="0"/>
          </a:p>
        </p:txBody>
      </p:sp>
      <p:sp>
        <p:nvSpPr>
          <p:cNvPr id="34" name="角丸四角形 33"/>
          <p:cNvSpPr/>
          <p:nvPr/>
        </p:nvSpPr>
        <p:spPr>
          <a:xfrm>
            <a:off x="6393054" y="5179634"/>
            <a:ext cx="2534287" cy="430768"/>
          </a:xfrm>
          <a:prstGeom prst="roundRect">
            <a:avLst>
              <a:gd name="adj" fmla="val 33819"/>
            </a:avLst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コンテンツ プレースホルダー 2"/>
          <p:cNvSpPr txBox="1">
            <a:spLocks/>
          </p:cNvSpPr>
          <p:nvPr/>
        </p:nvSpPr>
        <p:spPr>
          <a:xfrm>
            <a:off x="457200" y="1542271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イントロダクション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本研究の目的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数値計算の方法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840173" y="1493936"/>
            <a:ext cx="6909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「４</a:t>
            </a:r>
            <a:r>
              <a:rPr kumimoji="1" lang="ja-JP" altLang="en-US" sz="2400" dirty="0"/>
              <a:t>次の</a:t>
            </a:r>
            <a:r>
              <a:rPr kumimoji="1" lang="ja-JP" altLang="en-US" sz="2400" dirty="0" smtClean="0"/>
              <a:t>エルミート法」＆　独立タイムステップ</a:t>
            </a:r>
            <a:endParaRPr kumimoji="1" lang="ja-JP" altLang="en-US" sz="2400" dirty="0"/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337461" y="1905157"/>
            <a:ext cx="113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ja-JP" altLang="en-US" sz="2400" dirty="0" smtClean="0"/>
              <a:t>設定</a:t>
            </a:r>
            <a:endParaRPr kumimoji="1" lang="ja-JP" altLang="en-US" sz="2400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323116" y="103227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ja-JP" altLang="en-US" sz="2400" dirty="0"/>
              <a:t>計算</a:t>
            </a:r>
            <a:r>
              <a:rPr kumimoji="1" lang="ja-JP" altLang="en-US" sz="2400" dirty="0" smtClean="0"/>
              <a:t>コード</a:t>
            </a:r>
            <a:endParaRPr kumimoji="1" lang="ja-JP" altLang="en-US" sz="24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55963" y="5919643"/>
            <a:ext cx="634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solidFill>
                  <a:srgbClr val="31859C"/>
                </a:solidFill>
              </a:rPr>
              <a:t>太陽</a:t>
            </a:r>
            <a:r>
              <a:rPr kumimoji="1" lang="ja-JP" altLang="en-US" sz="2400" dirty="0" smtClean="0"/>
              <a:t>：原点から移動しない　重力は外場扱い</a:t>
            </a:r>
            <a:endParaRPr kumimoji="1" lang="ja-JP" altLang="en-US" sz="2400" dirty="0"/>
          </a:p>
        </p:txBody>
      </p:sp>
      <p:grpSp>
        <p:nvGrpSpPr>
          <p:cNvPr id="31" name="図形グループ 30"/>
          <p:cNvGrpSpPr/>
          <p:nvPr/>
        </p:nvGrpSpPr>
        <p:grpSpPr>
          <a:xfrm>
            <a:off x="555964" y="5372150"/>
            <a:ext cx="1798477" cy="461665"/>
            <a:chOff x="1748515" y="4323772"/>
            <a:chExt cx="1798477" cy="461665"/>
          </a:xfrm>
        </p:grpSpPr>
        <p:pic>
          <p:nvPicPr>
            <p:cNvPr id="28" name="図 27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5942" y="4412999"/>
              <a:ext cx="781050" cy="3048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" name="テキスト ボックス 29"/>
            <p:cNvSpPr txBox="1"/>
            <p:nvPr/>
          </p:nvSpPr>
          <p:spPr>
            <a:xfrm>
              <a:off x="1748515" y="4323772"/>
              <a:ext cx="13576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>
                  <a:solidFill>
                    <a:srgbClr val="31859C"/>
                  </a:solidFill>
                </a:rPr>
                <a:t>質量</a:t>
              </a:r>
              <a:r>
                <a:rPr kumimoji="1" lang="ja-JP" altLang="en-US" sz="2400" dirty="0" smtClean="0"/>
                <a:t>：</a:t>
              </a:r>
              <a:endParaRPr kumimoji="1" lang="ja-JP" altLang="en-US" sz="2400" dirty="0"/>
            </a:p>
          </p:txBody>
        </p:sp>
      </p:grpSp>
      <p:sp>
        <p:nvSpPr>
          <p:cNvPr id="112" name="テキスト ボックス 111"/>
          <p:cNvSpPr txBox="1"/>
          <p:nvPr/>
        </p:nvSpPr>
        <p:spPr>
          <a:xfrm>
            <a:off x="555963" y="2357280"/>
            <a:ext cx="203132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solidFill>
                  <a:srgbClr val="31859C"/>
                </a:solidFill>
              </a:rPr>
              <a:t>軌道長半径</a:t>
            </a:r>
            <a:r>
              <a:rPr kumimoji="1" lang="ja-JP" altLang="en-US" sz="2400" dirty="0" smtClean="0"/>
              <a:t>：</a:t>
            </a:r>
            <a:endParaRPr kumimoji="1" lang="ja-JP" altLang="en-US" sz="2400" dirty="0"/>
          </a:p>
        </p:txBody>
      </p:sp>
      <p:grpSp>
        <p:nvGrpSpPr>
          <p:cNvPr id="116" name="図形グループ 115"/>
          <p:cNvGrpSpPr/>
          <p:nvPr/>
        </p:nvGrpSpPr>
        <p:grpSpPr>
          <a:xfrm>
            <a:off x="840173" y="2931873"/>
            <a:ext cx="7333153" cy="2255954"/>
            <a:chOff x="799477" y="2935501"/>
            <a:chExt cx="7333153" cy="2255954"/>
          </a:xfrm>
        </p:grpSpPr>
        <p:grpSp>
          <p:nvGrpSpPr>
            <p:cNvPr id="110" name="図形グループ 109"/>
            <p:cNvGrpSpPr/>
            <p:nvPr/>
          </p:nvGrpSpPr>
          <p:grpSpPr>
            <a:xfrm>
              <a:off x="1484266" y="2935501"/>
              <a:ext cx="6648364" cy="2255954"/>
              <a:chOff x="900117" y="2699578"/>
              <a:chExt cx="6648364" cy="2255954"/>
            </a:xfrm>
          </p:grpSpPr>
          <p:grpSp>
            <p:nvGrpSpPr>
              <p:cNvPr id="26" name="図形グループ 25"/>
              <p:cNvGrpSpPr/>
              <p:nvPr/>
            </p:nvGrpSpPr>
            <p:grpSpPr>
              <a:xfrm>
                <a:off x="900117" y="2714489"/>
                <a:ext cx="6648364" cy="2241043"/>
                <a:chOff x="2116704" y="1189356"/>
                <a:chExt cx="6648364" cy="2241043"/>
              </a:xfrm>
            </p:grpSpPr>
            <p:pic>
              <p:nvPicPr>
                <p:cNvPr id="12" name="図 11" descr="latex-image-1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16704" y="1189356"/>
                  <a:ext cx="4886325" cy="361950"/>
                </a:xfrm>
                <a:prstGeom prst="rect">
                  <a:avLst/>
                </a:prstGeom>
              </p:spPr>
            </p:pic>
            <p:pic>
              <p:nvPicPr>
                <p:cNvPr id="19" name="図 18" descr="latex-image-1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78993" y="2158834"/>
                  <a:ext cx="2857500" cy="35242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20" name="図 19" descr="latex-image-1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78993" y="3077974"/>
                  <a:ext cx="2886075" cy="352425"/>
                </a:xfrm>
                <a:prstGeom prst="rect">
                  <a:avLst/>
                </a:prstGeom>
              </p:spPr>
            </p:pic>
            <p:pic>
              <p:nvPicPr>
                <p:cNvPr id="21" name="図 20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2911" y="3077974"/>
                  <a:ext cx="2809875" cy="35242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25" name="図 24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2911" y="2158834"/>
                  <a:ext cx="2809875" cy="352425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  <p:grpSp>
            <p:nvGrpSpPr>
              <p:cNvPr id="41" name="図形グループ 40"/>
              <p:cNvGrpSpPr/>
              <p:nvPr/>
            </p:nvGrpSpPr>
            <p:grpSpPr>
              <a:xfrm>
                <a:off x="6170607" y="2699578"/>
                <a:ext cx="1345614" cy="461665"/>
                <a:chOff x="624821" y="2976216"/>
                <a:chExt cx="1345614" cy="461665"/>
              </a:xfrm>
            </p:grpSpPr>
            <p:pic>
              <p:nvPicPr>
                <p:cNvPr id="32" name="図 31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4821" y="3085555"/>
                  <a:ext cx="323850" cy="257175"/>
                </a:xfrm>
                <a:prstGeom prst="rect">
                  <a:avLst/>
                </a:prstGeom>
              </p:spPr>
            </p:pic>
            <p:sp>
              <p:nvSpPr>
                <p:cNvPr id="40" name="テキスト ボックス 39"/>
                <p:cNvSpPr txBox="1"/>
                <p:nvPr/>
              </p:nvSpPr>
              <p:spPr>
                <a:xfrm>
                  <a:off x="862439" y="2976216"/>
                  <a:ext cx="110799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400" dirty="0" smtClean="0"/>
                    <a:t>：現在</a:t>
                  </a:r>
                  <a:endParaRPr kumimoji="1" lang="ja-JP" altLang="en-US" sz="2400" dirty="0"/>
                </a:p>
              </p:txBody>
            </p:sp>
          </p:grpSp>
        </p:grpSp>
        <p:sp>
          <p:nvSpPr>
            <p:cNvPr id="113" name="テキスト ボックス 112"/>
            <p:cNvSpPr txBox="1"/>
            <p:nvPr/>
          </p:nvSpPr>
          <p:spPr>
            <a:xfrm>
              <a:off x="799477" y="3353191"/>
              <a:ext cx="6955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木星と海王星の移動距離は先行研究からほぼ決定</a:t>
              </a:r>
              <a:endParaRPr kumimoji="1" lang="ja-JP" altLang="en-US" sz="2400" dirty="0"/>
            </a:p>
          </p:txBody>
        </p:sp>
        <p:sp>
          <p:nvSpPr>
            <p:cNvPr id="114" name="テキスト ボックス 113"/>
            <p:cNvSpPr txBox="1"/>
            <p:nvPr/>
          </p:nvSpPr>
          <p:spPr>
            <a:xfrm>
              <a:off x="799477" y="4292336"/>
              <a:ext cx="72204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土星と天王星は不確かではあるがモデル</a:t>
              </a:r>
              <a:r>
                <a:rPr kumimoji="1" lang="ja-JP" altLang="en-US" sz="2400" dirty="0" smtClean="0">
                  <a:latin typeface="+mn-ea"/>
                </a:rPr>
                <a:t>に合わせる</a:t>
              </a:r>
              <a:endParaRPr kumimoji="1" lang="ja-JP" altLang="en-US" sz="2400" dirty="0"/>
            </a:p>
          </p:txBody>
        </p:sp>
      </p:grpSp>
      <p:sp>
        <p:nvSpPr>
          <p:cNvPr id="115" name="テキスト ボックス 114"/>
          <p:cNvSpPr txBox="1"/>
          <p:nvPr/>
        </p:nvSpPr>
        <p:spPr>
          <a:xfrm>
            <a:off x="2407627" y="2402294"/>
            <a:ext cx="317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Minton &amp; </a:t>
            </a:r>
            <a:r>
              <a:rPr kumimoji="1" lang="en-US" altLang="ja-JP" dirty="0" err="1" smtClean="0">
                <a:latin typeface="+mn-ea"/>
              </a:rPr>
              <a:t>Malhotra</a:t>
            </a:r>
            <a:r>
              <a:rPr kumimoji="1" lang="en-US" altLang="ja-JP" dirty="0" smtClean="0">
                <a:latin typeface="+mn-ea"/>
              </a:rPr>
              <a:t> (2009)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20" name="テキスト ボックス 119"/>
          <p:cNvSpPr txBox="1"/>
          <p:nvPr/>
        </p:nvSpPr>
        <p:spPr>
          <a:xfrm>
            <a:off x="2407627" y="5372150"/>
            <a:ext cx="32531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かけて線形</a:t>
            </a:r>
            <a:r>
              <a:rPr kumimoji="1" lang="ja-JP" altLang="en-US" sz="2400" dirty="0"/>
              <a:t>増加</a:t>
            </a:r>
            <a:r>
              <a:rPr kumimoji="1" lang="ja-JP" altLang="en-US" sz="2400" dirty="0" smtClean="0"/>
              <a:t>させる</a:t>
            </a:r>
            <a:endParaRPr kumimoji="1" lang="ja-JP" altLang="en-US" sz="2400" dirty="0"/>
          </a:p>
        </p:txBody>
      </p:sp>
      <p:sp>
        <p:nvSpPr>
          <p:cNvPr id="121" name="テキスト ボックス 120"/>
          <p:cNvSpPr txBox="1"/>
          <p:nvPr/>
        </p:nvSpPr>
        <p:spPr>
          <a:xfrm>
            <a:off x="5415008" y="2357280"/>
            <a:ext cx="3557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の惑星移動モデルを模擬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目的に合わせた数値計算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1443412"/>
            <a:ext cx="8686800" cy="1176060"/>
            <a:chOff x="457200" y="1301841"/>
            <a:chExt cx="8686800" cy="1176060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457200" y="1301841"/>
              <a:ext cx="4783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kumimoji="1" lang="ja-JP" altLang="en-US" sz="2400" dirty="0" smtClean="0">
                  <a:latin typeface="+mn-ea"/>
                </a:rPr>
                <a:t>テスト粒子なしの４体問題</a:t>
              </a:r>
              <a:endParaRPr kumimoji="1" lang="en-US" altLang="ja-JP" sz="2400" dirty="0" smtClean="0">
                <a:latin typeface="+mn-ea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993799" y="2016236"/>
              <a:ext cx="8150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目的：「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重力相互作用</a:t>
              </a:r>
              <a:r>
                <a:rPr kumimoji="1" lang="ja-JP" altLang="en-US" sz="2400" dirty="0" smtClean="0"/>
                <a:t>」と「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永年共鳴の移動</a:t>
              </a:r>
              <a:r>
                <a:rPr kumimoji="1" lang="ja-JP" altLang="en-US" sz="2400" dirty="0" smtClean="0"/>
                <a:t>」を確かめる</a:t>
              </a:r>
              <a:endParaRPr kumimoji="1" lang="ja-JP" altLang="en-US" sz="2400" dirty="0"/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459994" y="2987221"/>
            <a:ext cx="8671257" cy="1168722"/>
            <a:chOff x="454406" y="2504799"/>
            <a:chExt cx="8671257" cy="1168722"/>
          </a:xfrm>
        </p:grpSpPr>
        <p:sp>
          <p:nvSpPr>
            <p:cNvPr id="8" name="テキスト ボックス 7"/>
            <p:cNvSpPr txBox="1"/>
            <p:nvPr/>
          </p:nvSpPr>
          <p:spPr>
            <a:xfrm>
              <a:off x="454406" y="2504799"/>
              <a:ext cx="6737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lvl="0" indent="-457200">
                <a:buFont typeface="+mj-lt"/>
                <a:buAutoNum type="arabicPeriod" startAt="2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ヒラギノ角ゴ Pro W3"/>
                </a:rPr>
                <a:t>カイパーベルト領域に</a:t>
              </a:r>
              <a:r>
                <a:rPr kumimoji="1" lang="ja-JP" altLang="en-US" sz="2400" dirty="0">
                  <a:solidFill>
                    <a:srgbClr val="BFBFBF"/>
                  </a:solidFill>
                  <a:latin typeface="ヒラギノ角ゴ Pro W3"/>
                </a:rPr>
                <a:t>テスト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ヒラギノ角ゴ Pro W3"/>
                </a:rPr>
                <a:t>粒子１０００個</a:t>
              </a:r>
              <a:endParaRPr kumimoji="1" lang="ja-JP" altLang="en-US" sz="2400" dirty="0">
                <a:solidFill>
                  <a:srgbClr val="BFBFBF"/>
                </a:solidFill>
                <a:latin typeface="ヒラギノ角ゴ Pro W3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988211" y="3211856"/>
              <a:ext cx="81374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目的：平均運動共鳴による「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小天体の捕獲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459994" y="4668468"/>
            <a:ext cx="8403652" cy="1531465"/>
            <a:chOff x="457200" y="4302965"/>
            <a:chExt cx="8403652" cy="1531465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4302965"/>
              <a:ext cx="55451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小惑星帯領域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に</a:t>
              </a:r>
              <a:r>
                <a:rPr kumimoji="1" lang="ja-JP" altLang="en-US" sz="2400" dirty="0">
                  <a:solidFill>
                    <a:srgbClr val="BFBFBF"/>
                  </a:solidFill>
                  <a:latin typeface="+mn-ea"/>
                </a:rPr>
                <a:t>テスト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粒子</a:t>
              </a:r>
              <a:r>
                <a:rPr kumimoji="1" lang="ja-JP" altLang="en-US" sz="24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８００個</a:t>
              </a:r>
              <a:endParaRPr kumimoji="1" lang="en-US" altLang="ja-JP" sz="2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991005" y="5003433"/>
              <a:ext cx="78698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：平均運動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共鳴による「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小天体の捕獲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  <a:p>
              <a:r>
                <a:rPr kumimoji="1" lang="en-US" altLang="ja-JP" sz="2400" dirty="0">
                  <a:solidFill>
                    <a:srgbClr val="BFBFBF"/>
                  </a:solidFill>
                </a:rPr>
                <a:t>	</a:t>
              </a:r>
              <a:r>
                <a:rPr kumimoji="1" lang="en-US" altLang="ja-JP" sz="2400" dirty="0" smtClean="0">
                  <a:solidFill>
                    <a:srgbClr val="BFBFBF"/>
                  </a:solidFill>
                </a:rPr>
                <a:t>	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永年共鳴通過の効果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714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結果：重力相互</a:t>
            </a:r>
            <a:r>
              <a:rPr kumimoji="1" lang="ja-JP" altLang="en-US" dirty="0" smtClean="0"/>
              <a:t>作用</a:t>
            </a:r>
            <a:r>
              <a:rPr kumimoji="1" lang="en-US" altLang="ja-JP" dirty="0" smtClean="0"/>
              <a:t> </a:t>
            </a:r>
            <a:r>
              <a:rPr kumimoji="1" lang="en-US" altLang="ja-JP" dirty="0" smtClean="0"/>
              <a:t>gif</a:t>
            </a:r>
            <a:r>
              <a:rPr kumimoji="1" lang="ja-JP" altLang="en-US" dirty="0" smtClean="0"/>
              <a:t>動画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7" y="908731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18959" y="908731"/>
            <a:ext cx="4735989" cy="473598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457200" y="6046898"/>
            <a:ext cx="60108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直線は原点（太陽）と近日点を結んでいる</a:t>
            </a:r>
            <a:endParaRPr kumimoji="1" lang="ja-JP" altLang="en-US" sz="2400" dirty="0"/>
          </a:p>
        </p:txBody>
      </p:sp>
      <p:grpSp>
        <p:nvGrpSpPr>
          <p:cNvPr id="8" name="図形グループ 7"/>
          <p:cNvGrpSpPr/>
          <p:nvPr/>
        </p:nvGrpSpPr>
        <p:grpSpPr>
          <a:xfrm>
            <a:off x="3068973" y="5677566"/>
            <a:ext cx="3329686" cy="369332"/>
            <a:chOff x="498174" y="1307566"/>
            <a:chExt cx="3329686" cy="369332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1239990" y="130756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008000"/>
                  </a:solidFill>
                </a:rPr>
                <a:t>土星</a:t>
              </a:r>
              <a:endParaRPr kumimoji="1" lang="ja-JP" altLang="en-US" dirty="0">
                <a:solidFill>
                  <a:srgbClr val="008000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498174" y="130756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FF0000"/>
                  </a:solidFill>
                </a:rPr>
                <a:t>木星</a:t>
              </a:r>
              <a:endParaRPr kumimoji="1" lang="ja-JP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1991372" y="130756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0000FF"/>
                  </a:solidFill>
                </a:rPr>
                <a:t>天王星</a:t>
              </a:r>
              <a:endParaRPr kumimoji="1" lang="ja-JP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2950697" y="130756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FF32F0"/>
                  </a:solidFill>
                </a:rPr>
                <a:t>海王星</a:t>
              </a:r>
              <a:endParaRPr kumimoji="1" lang="ja-JP" altLang="en-US" dirty="0">
                <a:solidFill>
                  <a:srgbClr val="FF32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結果：永年共鳴の位置の移動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  <p:pic>
        <p:nvPicPr>
          <p:cNvPr id="10" name="図 9" descr="SecularResonanceAxis_ec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81" y="1062026"/>
            <a:ext cx="3808416" cy="2673994"/>
          </a:xfrm>
          <a:prstGeom prst="rect">
            <a:avLst/>
          </a:prstGeom>
        </p:spPr>
      </p:pic>
      <p:pic>
        <p:nvPicPr>
          <p:cNvPr id="11" name="図 10" descr="SecularResonanceAxis_in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81" y="3567392"/>
            <a:ext cx="3808417" cy="2673995"/>
          </a:xfrm>
          <a:prstGeom prst="rect">
            <a:avLst/>
          </a:prstGeom>
        </p:spPr>
      </p:pic>
      <p:grpSp>
        <p:nvGrpSpPr>
          <p:cNvPr id="38" name="図形グループ 37"/>
          <p:cNvGrpSpPr/>
          <p:nvPr/>
        </p:nvGrpSpPr>
        <p:grpSpPr>
          <a:xfrm>
            <a:off x="280281" y="1062026"/>
            <a:ext cx="3808417" cy="2673994"/>
            <a:chOff x="280281" y="1062026"/>
            <a:chExt cx="3808417" cy="2673994"/>
          </a:xfrm>
        </p:grpSpPr>
        <p:pic>
          <p:nvPicPr>
            <p:cNvPr id="3" name="図 2" descr="SecularResonanceAxis_ecc_upto5AU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281" y="1062026"/>
              <a:ext cx="3808417" cy="2673994"/>
            </a:xfrm>
            <a:prstGeom prst="rect">
              <a:avLst/>
            </a:prstGeom>
          </p:spPr>
        </p:pic>
        <p:sp>
          <p:nvSpPr>
            <p:cNvPr id="12" name="正方形/長方形 11"/>
            <p:cNvSpPr/>
            <p:nvPr/>
          </p:nvSpPr>
          <p:spPr>
            <a:xfrm>
              <a:off x="665926" y="1779013"/>
              <a:ext cx="3311898" cy="776987"/>
            </a:xfrm>
            <a:prstGeom prst="rect">
              <a:avLst/>
            </a:prstGeom>
            <a:solidFill>
              <a:schemeClr val="bg1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chemeClr val="tx1"/>
                  </a:solidFill>
                </a:rPr>
                <a:t>小惑星帯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図形グループ 14"/>
          <p:cNvGrpSpPr/>
          <p:nvPr/>
        </p:nvGrpSpPr>
        <p:grpSpPr>
          <a:xfrm>
            <a:off x="280281" y="3567392"/>
            <a:ext cx="3808417" cy="2673995"/>
            <a:chOff x="280281" y="3567392"/>
            <a:chExt cx="3808417" cy="2673995"/>
          </a:xfrm>
        </p:grpSpPr>
        <p:pic>
          <p:nvPicPr>
            <p:cNvPr id="6" name="図 5" descr="SecularResonanceAxis_inc_upto5AU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281" y="3567392"/>
              <a:ext cx="3808417" cy="2673995"/>
            </a:xfrm>
            <a:prstGeom prst="rect">
              <a:avLst/>
            </a:prstGeom>
          </p:spPr>
        </p:pic>
        <p:sp>
          <p:nvSpPr>
            <p:cNvPr id="37" name="正方形/長方形 36"/>
            <p:cNvSpPr/>
            <p:nvPr/>
          </p:nvSpPr>
          <p:spPr>
            <a:xfrm>
              <a:off x="665926" y="4283757"/>
              <a:ext cx="3311898" cy="776987"/>
            </a:xfrm>
            <a:prstGeom prst="rect">
              <a:avLst/>
            </a:prstGeom>
            <a:solidFill>
              <a:schemeClr val="bg1">
                <a:lumMod val="50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chemeClr val="tx1"/>
                  </a:solidFill>
                </a:rPr>
                <a:t>小惑星帯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634612" y="1258250"/>
            <a:ext cx="3329686" cy="369332"/>
            <a:chOff x="498174" y="1307566"/>
            <a:chExt cx="3329686" cy="369332"/>
          </a:xfrm>
        </p:grpSpPr>
        <p:sp>
          <p:nvSpPr>
            <p:cNvPr id="20" name="テキスト ボックス 19"/>
            <p:cNvSpPr txBox="1"/>
            <p:nvPr/>
          </p:nvSpPr>
          <p:spPr>
            <a:xfrm>
              <a:off x="1239990" y="130756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008000"/>
                  </a:solidFill>
                </a:rPr>
                <a:t>土星</a:t>
              </a:r>
              <a:endParaRPr kumimoji="1" lang="ja-JP" altLang="en-US" dirty="0">
                <a:solidFill>
                  <a:srgbClr val="008000"/>
                </a:solidFill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498174" y="130756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FF0000"/>
                  </a:solidFill>
                </a:rPr>
                <a:t>木星</a:t>
              </a:r>
              <a:endParaRPr kumimoji="1" lang="ja-JP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22" name="テキスト ボックス 21"/>
            <p:cNvSpPr txBox="1"/>
            <p:nvPr/>
          </p:nvSpPr>
          <p:spPr>
            <a:xfrm>
              <a:off x="1991372" y="130756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0000FF"/>
                  </a:solidFill>
                </a:rPr>
                <a:t>天王星</a:t>
              </a:r>
              <a:endParaRPr kumimoji="1" lang="ja-JP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2950697" y="130756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dirty="0" smtClean="0">
                  <a:solidFill>
                    <a:srgbClr val="FF32F0"/>
                  </a:solidFill>
                </a:rPr>
                <a:t>海王星</a:t>
              </a:r>
              <a:endParaRPr kumimoji="1" lang="ja-JP" altLang="en-US" dirty="0">
                <a:solidFill>
                  <a:srgbClr val="FF32F0"/>
                </a:solidFill>
              </a:endParaRPr>
            </a:p>
          </p:txBody>
        </p:sp>
      </p:grpSp>
      <p:sp>
        <p:nvSpPr>
          <p:cNvPr id="13" name="テキスト ボックス 12"/>
          <p:cNvSpPr txBox="1"/>
          <p:nvPr/>
        </p:nvSpPr>
        <p:spPr>
          <a:xfrm rot="16200000">
            <a:off x="-1776225" y="3535967"/>
            <a:ext cx="4116721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>
                <a:latin typeface="+mn-ea"/>
              </a:rPr>
              <a:t>               </a:t>
            </a:r>
            <a:r>
              <a:rPr kumimoji="1" lang="ja-JP" altLang="en-US" sz="2000" dirty="0" smtClean="0">
                <a:latin typeface="+mn-ea"/>
              </a:rPr>
              <a:t>軌道長半</a:t>
            </a:r>
            <a:r>
              <a:rPr kumimoji="1" lang="ja-JP" altLang="en-US" dirty="0" smtClean="0">
                <a:latin typeface="+mn-ea"/>
              </a:rPr>
              <a:t>径</a:t>
            </a:r>
            <a:r>
              <a:rPr kumimoji="1" lang="en-US" altLang="ja-JP" dirty="0" smtClean="0">
                <a:latin typeface="+mn-ea"/>
              </a:rPr>
              <a:t> [AU]                            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542758" y="6074179"/>
            <a:ext cx="1379505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>
                <a:latin typeface="+mn-ea"/>
              </a:rPr>
              <a:t>時間</a:t>
            </a:r>
            <a:r>
              <a:rPr kumimoji="1" lang="en-US" altLang="ja-JP" dirty="0" smtClean="0">
                <a:latin typeface="+mn-ea"/>
              </a:rPr>
              <a:t> [</a:t>
            </a:r>
            <a:r>
              <a:rPr kumimoji="1" lang="en-US" altLang="ja-JP" dirty="0" err="1" smtClean="0">
                <a:latin typeface="+mn-ea"/>
              </a:rPr>
              <a:t>Myr</a:t>
            </a:r>
            <a:r>
              <a:rPr kumimoji="1" lang="en-US" altLang="ja-JP" dirty="0" smtClean="0">
                <a:latin typeface="+mn-ea"/>
              </a:rPr>
              <a:t>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034909" y="1062026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左上図：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離心率</a:t>
            </a:r>
            <a:r>
              <a:rPr kumimoji="1" lang="ja-JP" altLang="en-US" sz="2400" dirty="0" smtClean="0"/>
              <a:t>の永年共鳴位置</a:t>
            </a:r>
            <a:endParaRPr kumimoji="1" lang="ja-JP" altLang="en-US" sz="24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4034909" y="1533319"/>
            <a:ext cx="5109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左下図：</a:t>
            </a:r>
            <a:r>
              <a:rPr kumimoji="1" lang="ja-JP" altLang="en-US" sz="2400" b="1" dirty="0" smtClean="0">
                <a:solidFill>
                  <a:srgbClr val="FF0000"/>
                </a:solidFill>
              </a:rPr>
              <a:t>軌道傾斜角</a:t>
            </a:r>
            <a:r>
              <a:rPr kumimoji="1" lang="ja-JP" altLang="en-US" sz="2400" dirty="0" smtClean="0"/>
              <a:t>の永年共鳴位置</a:t>
            </a:r>
            <a:endParaRPr kumimoji="1" lang="ja-JP" altLang="en-US" sz="2400" dirty="0"/>
          </a:p>
        </p:txBody>
      </p:sp>
      <p:grpSp>
        <p:nvGrpSpPr>
          <p:cNvPr id="7" name="図形グループ 6"/>
          <p:cNvGrpSpPr/>
          <p:nvPr/>
        </p:nvGrpSpPr>
        <p:grpSpPr>
          <a:xfrm>
            <a:off x="4555000" y="2063262"/>
            <a:ext cx="3429827" cy="2608989"/>
            <a:chOff x="4555000" y="2063262"/>
            <a:chExt cx="3429827" cy="2608989"/>
          </a:xfrm>
        </p:grpSpPr>
        <p:grpSp>
          <p:nvGrpSpPr>
            <p:cNvPr id="24" name="図形グループ 23"/>
            <p:cNvGrpSpPr/>
            <p:nvPr/>
          </p:nvGrpSpPr>
          <p:grpSpPr>
            <a:xfrm>
              <a:off x="4555000" y="2063262"/>
              <a:ext cx="3429827" cy="2608989"/>
              <a:chOff x="-640800" y="2089587"/>
              <a:chExt cx="6048599" cy="4662709"/>
            </a:xfrm>
          </p:grpSpPr>
          <p:grpSp>
            <p:nvGrpSpPr>
              <p:cNvPr id="25" name="図形グループ 24"/>
              <p:cNvGrpSpPr/>
              <p:nvPr/>
            </p:nvGrpSpPr>
            <p:grpSpPr>
              <a:xfrm>
                <a:off x="-640800" y="2089587"/>
                <a:ext cx="6048599" cy="4662709"/>
                <a:chOff x="-640800" y="2089587"/>
                <a:chExt cx="6048599" cy="4662709"/>
              </a:xfrm>
            </p:grpSpPr>
            <p:grpSp>
              <p:nvGrpSpPr>
                <p:cNvPr id="30" name="図形グループ 29"/>
                <p:cNvGrpSpPr/>
                <p:nvPr/>
              </p:nvGrpSpPr>
              <p:grpSpPr>
                <a:xfrm>
                  <a:off x="-640800" y="2089587"/>
                  <a:ext cx="5978162" cy="4662709"/>
                  <a:chOff x="-640800" y="1972007"/>
                  <a:chExt cx="5978162" cy="4662709"/>
                </a:xfrm>
              </p:grpSpPr>
              <p:pic>
                <p:nvPicPr>
                  <p:cNvPr id="32" name="図 31" descr="PrecessionRate_logAB.pdf"/>
                  <p:cNvPicPr>
                    <a:picLocks noChangeAspect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6844" r="16844"/>
                  <a:stretch/>
                </p:blipFill>
                <p:spPr>
                  <a:xfrm>
                    <a:off x="-640800" y="2086607"/>
                    <a:ext cx="5978162" cy="4197432"/>
                  </a:xfrm>
                  <a:prstGeom prst="rect">
                    <a:avLst/>
                  </a:prstGeom>
                </p:spPr>
              </p:pic>
              <p:sp>
                <p:nvSpPr>
                  <p:cNvPr id="33" name="テキスト ボックス 32"/>
                  <p:cNvSpPr txBox="1"/>
                  <p:nvPr/>
                </p:nvSpPr>
                <p:spPr>
                  <a:xfrm>
                    <a:off x="1548274" y="6029662"/>
                    <a:ext cx="3440234" cy="605054"/>
                  </a:xfrm>
                  <a:prstGeom prst="rect">
                    <a:avLst/>
                  </a:prstGeom>
                  <a:solidFill>
                    <a:srgbClr val="FFFFFF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sz="1600" dirty="0" smtClean="0">
                        <a:latin typeface="+mn-ea"/>
                      </a:rPr>
                      <a:t>軌道長半径</a:t>
                    </a:r>
                    <a:r>
                      <a:rPr kumimoji="1" lang="en-US" altLang="ja-JP" sz="1600" dirty="0" smtClean="0">
                        <a:latin typeface="+mn-ea"/>
                      </a:rPr>
                      <a:t> [AU]</a:t>
                    </a:r>
                    <a:endParaRPr kumimoji="1" lang="ja-JP" altLang="en-US" sz="1600" dirty="0">
                      <a:latin typeface="+mn-ea"/>
                    </a:endParaRPr>
                  </a:p>
                </p:txBody>
              </p:sp>
              <p:sp>
                <p:nvSpPr>
                  <p:cNvPr id="34" name="テキスト ボックス 33"/>
                  <p:cNvSpPr txBox="1"/>
                  <p:nvPr/>
                </p:nvSpPr>
                <p:spPr>
                  <a:xfrm rot="16200000">
                    <a:off x="-1692961" y="3595179"/>
                    <a:ext cx="3951949" cy="705606"/>
                  </a:xfrm>
                  <a:prstGeom prst="rect">
                    <a:avLst/>
                  </a:prstGeom>
                  <a:solidFill>
                    <a:srgbClr val="FFFFFF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sz="1600" dirty="0" smtClean="0"/>
                      <a:t>固有振動数</a:t>
                    </a:r>
                    <a:r>
                      <a:rPr kumimoji="1" lang="en-US" altLang="ja-JP" sz="1600" dirty="0" smtClean="0"/>
                      <a:t> [</a:t>
                    </a:r>
                    <a:r>
                      <a:rPr kumimoji="1" lang="ja-JP" altLang="en-US" sz="1600" dirty="0" smtClean="0"/>
                      <a:t>秒角</a:t>
                    </a:r>
                    <a:r>
                      <a:rPr kumimoji="1" lang="en-US" altLang="ja-JP" sz="1600" dirty="0" smtClean="0"/>
                      <a:t>/ </a:t>
                    </a:r>
                    <a:r>
                      <a:rPr kumimoji="1" lang="ja-JP" altLang="en-US" sz="1600" dirty="0" smtClean="0"/>
                      <a:t>年</a:t>
                    </a:r>
                    <a:r>
                      <a:rPr kumimoji="1" lang="en-US" altLang="ja-JP" sz="1600" dirty="0" smtClean="0"/>
                      <a:t>]</a:t>
                    </a:r>
                    <a:r>
                      <a:rPr kumimoji="1" lang="en-US" altLang="ja-JP" sz="2000" dirty="0" smtClean="0"/>
                      <a:t> </a:t>
                    </a:r>
                    <a:endParaRPr kumimoji="1" lang="ja-JP" altLang="en-US" sz="2000" dirty="0"/>
                  </a:p>
                </p:txBody>
              </p:sp>
            </p:grpSp>
            <p:sp>
              <p:nvSpPr>
                <p:cNvPr id="31" name="テキスト ボックス 30"/>
                <p:cNvSpPr txBox="1"/>
                <p:nvPr/>
              </p:nvSpPr>
              <p:spPr>
                <a:xfrm>
                  <a:off x="5223133" y="2533551"/>
                  <a:ext cx="184666" cy="369332"/>
                </a:xfrm>
                <a:prstGeom prst="rect">
                  <a:avLst/>
                </a:prstGeom>
                <a:solidFill>
                  <a:srgbClr val="FFFFFF"/>
                </a:solidFill>
              </p:spPr>
              <p:txBody>
                <a:bodyPr wrap="none" rtlCol="0">
                  <a:spAutoFit/>
                </a:bodyPr>
                <a:lstStyle/>
                <a:p>
                  <a:endParaRPr kumimoji="1" lang="ja-JP" altLang="en-US" dirty="0"/>
                </a:p>
              </p:txBody>
            </p:sp>
          </p:grpSp>
          <p:sp>
            <p:nvSpPr>
              <p:cNvPr id="26" name="テキスト ボックス 25"/>
              <p:cNvSpPr txBox="1"/>
              <p:nvPr/>
            </p:nvSpPr>
            <p:spPr>
              <a:xfrm>
                <a:off x="4195729" y="3338357"/>
                <a:ext cx="948597" cy="5500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400" dirty="0" smtClean="0">
                    <a:solidFill>
                      <a:srgbClr val="008000"/>
                    </a:solidFill>
                  </a:rPr>
                  <a:t>土星</a:t>
                </a:r>
                <a:endParaRPr kumimoji="1" lang="ja-JP" altLang="en-US" sz="1400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27" name="テキスト ボックス 26"/>
              <p:cNvSpPr txBox="1"/>
              <p:nvPr/>
            </p:nvSpPr>
            <p:spPr>
              <a:xfrm>
                <a:off x="4173771" y="4042089"/>
                <a:ext cx="1049361" cy="605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600" dirty="0" smtClean="0">
                    <a:solidFill>
                      <a:srgbClr val="FF0000"/>
                    </a:solidFill>
                  </a:rPr>
                  <a:t>木星</a:t>
                </a:r>
                <a:endParaRPr kumimoji="1" lang="ja-JP" altLang="en-US" sz="16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テキスト ボックス 27"/>
              <p:cNvSpPr txBox="1"/>
              <p:nvPr/>
            </p:nvSpPr>
            <p:spPr>
              <a:xfrm>
                <a:off x="2624238" y="4643141"/>
                <a:ext cx="1411209" cy="605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600" dirty="0" smtClean="0">
                    <a:solidFill>
                      <a:srgbClr val="0000FF"/>
                    </a:solidFill>
                  </a:rPr>
                  <a:t>天王星</a:t>
                </a:r>
                <a:endParaRPr kumimoji="1" lang="ja-JP" altLang="en-US" sz="1600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2624238" y="5176531"/>
                <a:ext cx="1411209" cy="605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600" dirty="0" smtClean="0">
                    <a:solidFill>
                      <a:srgbClr val="FF32F0"/>
                    </a:solidFill>
                  </a:rPr>
                  <a:t>海王星</a:t>
                </a:r>
                <a:endParaRPr kumimoji="1" lang="ja-JP" altLang="en-US" sz="1600" dirty="0">
                  <a:solidFill>
                    <a:srgbClr val="FF32F0"/>
                  </a:solidFill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6860567" y="2351081"/>
              <a:ext cx="1073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dirty="0" smtClean="0">
                  <a:solidFill>
                    <a:schemeClr val="bg1">
                      <a:lumMod val="65000"/>
                    </a:schemeClr>
                  </a:solidFill>
                </a:rPr>
                <a:t>テスト粒子</a:t>
              </a:r>
              <a:endParaRPr kumimoji="1" lang="ja-JP" altLang="en-US" sz="14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9" name="テキスト ボックス 8"/>
          <p:cNvSpPr txBox="1"/>
          <p:nvPr/>
        </p:nvSpPr>
        <p:spPr>
          <a:xfrm>
            <a:off x="4555000" y="4742341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土星の永年共鳴の位置が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小惑星帯を通過する</a:t>
            </a:r>
            <a:endParaRPr kumimoji="1" lang="ja-JP" altLang="en-US" sz="2400" dirty="0"/>
          </a:p>
        </p:txBody>
      </p:sp>
      <p:sp>
        <p:nvSpPr>
          <p:cNvPr id="19" name="右矢印 18"/>
          <p:cNvSpPr/>
          <p:nvPr/>
        </p:nvSpPr>
        <p:spPr>
          <a:xfrm>
            <a:off x="4555000" y="5845799"/>
            <a:ext cx="507336" cy="272153"/>
          </a:xfrm>
          <a:prstGeom prst="rightArrow">
            <a:avLst>
              <a:gd name="adj1" fmla="val 16732"/>
              <a:gd name="adj2" fmla="val 80881"/>
            </a:avLst>
          </a:prstGeom>
          <a:solidFill>
            <a:schemeClr val="bg1"/>
          </a:solidFill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5166851" y="5573338"/>
            <a:ext cx="3250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小惑星帯にその痕跡が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みられるはず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2257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目的に合わせた数値計算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1443412"/>
            <a:ext cx="8686800" cy="1176060"/>
            <a:chOff x="457200" y="1301841"/>
            <a:chExt cx="8686800" cy="1176060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457200" y="1301841"/>
              <a:ext cx="4783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テスト粒子なしの４体問題</a:t>
              </a:r>
              <a:endParaRPr kumimoji="1" lang="en-US" altLang="ja-JP" sz="2400" dirty="0" smtClean="0">
                <a:solidFill>
                  <a:srgbClr val="BFBFBF"/>
                </a:solidFill>
                <a:latin typeface="+mn-ea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993799" y="2016236"/>
              <a:ext cx="8150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目的：「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重力相互作用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」と「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永年共鳴の移動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ja-JP" altLang="en-US" sz="2400" dirty="0">
                <a:solidFill>
                  <a:srgbClr val="BFBFBF"/>
                </a:solidFill>
              </a:endParaRPr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459994" y="2987221"/>
            <a:ext cx="8671257" cy="1168722"/>
            <a:chOff x="454406" y="2504799"/>
            <a:chExt cx="8671257" cy="1168722"/>
          </a:xfrm>
        </p:grpSpPr>
        <p:sp>
          <p:nvSpPr>
            <p:cNvPr id="8" name="テキスト ボックス 7"/>
            <p:cNvSpPr txBox="1"/>
            <p:nvPr/>
          </p:nvSpPr>
          <p:spPr>
            <a:xfrm>
              <a:off x="454406" y="2504799"/>
              <a:ext cx="6737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lvl="0" indent="-457200">
                <a:buFont typeface="+mj-lt"/>
                <a:buAutoNum type="arabicPeriod" startAt="2"/>
              </a:pP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カイパーベルト領域に</a:t>
              </a:r>
              <a:r>
                <a:rPr kumimoji="1" lang="ja-JP" altLang="en-US" sz="2400" dirty="0">
                  <a:solidFill>
                    <a:prstClr val="black"/>
                  </a:solidFill>
                  <a:latin typeface="ヒラギノ角ゴ Pro W3"/>
                </a:rPr>
                <a:t>テスト</a:t>
              </a: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粒子１０００個</a:t>
              </a:r>
              <a:endParaRPr kumimoji="1" lang="ja-JP" altLang="en-US" sz="2400" dirty="0">
                <a:solidFill>
                  <a:prstClr val="black"/>
                </a:solidFill>
                <a:latin typeface="ヒラギノ角ゴ Pro W3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988211" y="3211856"/>
              <a:ext cx="81374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目的：平均運動共鳴による「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459994" y="4668468"/>
            <a:ext cx="8403652" cy="1531465"/>
            <a:chOff x="457200" y="4302965"/>
            <a:chExt cx="8403652" cy="1531465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4302965"/>
              <a:ext cx="55451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小惑星帯領域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に</a:t>
              </a:r>
              <a:r>
                <a:rPr kumimoji="1" lang="ja-JP" altLang="en-US" sz="2400" dirty="0">
                  <a:solidFill>
                    <a:srgbClr val="BFBFBF"/>
                  </a:solidFill>
                  <a:latin typeface="+mn-ea"/>
                </a:rPr>
                <a:t>テスト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粒子８００個</a:t>
              </a:r>
              <a:endParaRPr kumimoji="1" lang="en-US" altLang="ja-JP" sz="2400" dirty="0">
                <a:solidFill>
                  <a:srgbClr val="BFBFBF"/>
                </a:solidFill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991005" y="5003433"/>
              <a:ext cx="78698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：平均運動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共鳴による「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小天体の捕獲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  <a:p>
              <a:r>
                <a:rPr kumimoji="1" lang="en-US" altLang="ja-JP" sz="2400" dirty="0">
                  <a:solidFill>
                    <a:srgbClr val="BFBFBF"/>
                  </a:solidFill>
                </a:rPr>
                <a:t>	</a:t>
              </a:r>
              <a:r>
                <a:rPr kumimoji="1" lang="en-US" altLang="ja-JP" sz="2400" dirty="0" smtClean="0">
                  <a:solidFill>
                    <a:srgbClr val="BFBFBF"/>
                  </a:solidFill>
                </a:rPr>
                <a:t>	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永年共鳴通過の効果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929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結果：小天体の捕獲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図形グループ 6"/>
          <p:cNvGrpSpPr/>
          <p:nvPr/>
        </p:nvGrpSpPr>
        <p:grpSpPr>
          <a:xfrm>
            <a:off x="374251" y="1399921"/>
            <a:ext cx="7623830" cy="5020992"/>
            <a:chOff x="374251" y="1399921"/>
            <a:chExt cx="7623830" cy="5020992"/>
          </a:xfrm>
        </p:grpSpPr>
        <p:grpSp>
          <p:nvGrpSpPr>
            <p:cNvPr id="3" name="図形グループ 2"/>
            <p:cNvGrpSpPr/>
            <p:nvPr/>
          </p:nvGrpSpPr>
          <p:grpSpPr>
            <a:xfrm>
              <a:off x="457200" y="1399921"/>
              <a:ext cx="7540881" cy="5020992"/>
              <a:chOff x="457200" y="1399921"/>
              <a:chExt cx="7540881" cy="5020992"/>
            </a:xfrm>
          </p:grpSpPr>
          <p:pic>
            <p:nvPicPr>
              <p:cNvPr id="17" name="図 16" descr="kuiper_ecc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" y="1399921"/>
                <a:ext cx="6553200" cy="4601183"/>
              </a:xfrm>
              <a:prstGeom prst="rect">
                <a:avLst/>
              </a:prstGeom>
            </p:spPr>
          </p:pic>
          <p:sp>
            <p:nvSpPr>
              <p:cNvPr id="23" name="角丸四角形 22"/>
              <p:cNvSpPr/>
              <p:nvPr/>
            </p:nvSpPr>
            <p:spPr>
              <a:xfrm>
                <a:off x="3821587" y="3774922"/>
                <a:ext cx="575929" cy="1620159"/>
              </a:xfrm>
              <a:prstGeom prst="roundRect">
                <a:avLst/>
              </a:prstGeom>
              <a:noFill/>
              <a:ln>
                <a:solidFill>
                  <a:srgbClr val="31859C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cxnSp>
            <p:nvCxnSpPr>
              <p:cNvPr id="25" name="直線矢印コネクタ 24"/>
              <p:cNvCxnSpPr/>
              <p:nvPr/>
            </p:nvCxnSpPr>
            <p:spPr>
              <a:xfrm>
                <a:off x="3264028" y="3201362"/>
                <a:ext cx="547065" cy="594552"/>
              </a:xfrm>
              <a:prstGeom prst="straightConnector1">
                <a:avLst/>
              </a:prstGeom>
              <a:ln>
                <a:solidFill>
                  <a:srgbClr val="31859C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テキスト ボックス 27"/>
              <p:cNvSpPr txBox="1"/>
              <p:nvPr/>
            </p:nvSpPr>
            <p:spPr>
              <a:xfrm>
                <a:off x="1668747" y="2555031"/>
                <a:ext cx="203132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dirty="0" smtClean="0"/>
                  <a:t>平均共鳴の位置に</a:t>
                </a:r>
                <a:endParaRPr kumimoji="1" lang="en-US" altLang="ja-JP" dirty="0" smtClean="0"/>
              </a:p>
              <a:p>
                <a:r>
                  <a:rPr kumimoji="1" lang="ja-JP" altLang="en-US" dirty="0" smtClean="0"/>
                  <a:t>集まっている</a:t>
                </a:r>
                <a:endParaRPr kumimoji="1" lang="ja-JP" altLang="en-US" dirty="0"/>
              </a:p>
            </p:txBody>
          </p:sp>
          <p:cxnSp>
            <p:nvCxnSpPr>
              <p:cNvPr id="29" name="直線矢印コネクタ 28"/>
              <p:cNvCxnSpPr/>
              <p:nvPr/>
            </p:nvCxnSpPr>
            <p:spPr>
              <a:xfrm flipH="1" flipV="1">
                <a:off x="4953765" y="5300616"/>
                <a:ext cx="661202" cy="750965"/>
              </a:xfrm>
              <a:prstGeom prst="straightConnector1">
                <a:avLst/>
              </a:prstGeom>
              <a:ln>
                <a:solidFill>
                  <a:srgbClr val="31859C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テキスト ボックス 32"/>
              <p:cNvSpPr txBox="1"/>
              <p:nvPr/>
            </p:nvSpPr>
            <p:spPr>
              <a:xfrm>
                <a:off x="5614967" y="6051581"/>
                <a:ext cx="23831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 smtClean="0">
                    <a:latin typeface="+mn-ea"/>
                  </a:rPr>
                  <a:t>2:1</a:t>
                </a:r>
                <a:r>
                  <a:rPr kumimoji="1" lang="ja-JP" altLang="en-US" dirty="0" smtClean="0">
                    <a:latin typeface="+mn-ea"/>
                  </a:rPr>
                  <a:t>共鳴</a:t>
                </a:r>
                <a:r>
                  <a:rPr kumimoji="1" lang="ja-JP" altLang="en-US" dirty="0" smtClean="0">
                    <a:latin typeface="+mn-ea"/>
                  </a:rPr>
                  <a:t>は</a:t>
                </a:r>
                <a:r>
                  <a:rPr kumimoji="1" lang="ja-JP" altLang="en-US" dirty="0" smtClean="0"/>
                  <a:t>減っている</a:t>
                </a:r>
                <a:endParaRPr kumimoji="1" lang="ja-JP" altLang="en-US" dirty="0"/>
              </a:p>
            </p:txBody>
          </p:sp>
        </p:grpSp>
        <p:grpSp>
          <p:nvGrpSpPr>
            <p:cNvPr id="6" name="図形グループ 5"/>
            <p:cNvGrpSpPr/>
            <p:nvPr/>
          </p:nvGrpSpPr>
          <p:grpSpPr>
            <a:xfrm>
              <a:off x="374251" y="3097907"/>
              <a:ext cx="4684467" cy="3050772"/>
              <a:chOff x="374251" y="3097907"/>
              <a:chExt cx="4684467" cy="3050772"/>
            </a:xfrm>
          </p:grpSpPr>
          <p:sp>
            <p:nvSpPr>
              <p:cNvPr id="20" name="テキスト ボックス 19"/>
              <p:cNvSpPr txBox="1"/>
              <p:nvPr/>
            </p:nvSpPr>
            <p:spPr>
              <a:xfrm>
                <a:off x="2896693" y="5748569"/>
                <a:ext cx="2162025" cy="40011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000" dirty="0" smtClean="0"/>
                  <a:t>軌道長半径</a:t>
                </a:r>
                <a:r>
                  <a:rPr kumimoji="1" lang="en-US" altLang="ja-JP" sz="2000" dirty="0" smtClean="0"/>
                  <a:t> </a:t>
                </a:r>
                <a:r>
                  <a:rPr kumimoji="1" lang="en-US" altLang="ja-JP" sz="2000" dirty="0" smtClean="0">
                    <a:latin typeface="+mn-ea"/>
                  </a:rPr>
                  <a:t>[AU]</a:t>
                </a:r>
                <a:endParaRPr kumimoji="1" lang="ja-JP" altLang="en-US" sz="2000" dirty="0">
                  <a:latin typeface="+mn-ea"/>
                </a:endParaRPr>
              </a:p>
            </p:txBody>
          </p:sp>
          <p:sp>
            <p:nvSpPr>
              <p:cNvPr id="21" name="テキスト ボックス 20"/>
              <p:cNvSpPr txBox="1"/>
              <p:nvPr/>
            </p:nvSpPr>
            <p:spPr>
              <a:xfrm rot="16200000">
                <a:off x="97252" y="3374906"/>
                <a:ext cx="954107" cy="400110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000" dirty="0" smtClean="0"/>
                  <a:t>離心率</a:t>
                </a:r>
                <a:endParaRPr kumimoji="1" lang="ja-JP" alt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96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イントロダクション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本研究の目的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結果：小天体の捕獲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  <p:pic>
        <p:nvPicPr>
          <p:cNvPr id="7" name="図 6" descr="kuiper_in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99920"/>
            <a:ext cx="6553200" cy="4601183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2896693" y="5748569"/>
            <a:ext cx="2162025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軌道長半径</a:t>
            </a:r>
            <a:r>
              <a:rPr kumimoji="1" lang="en-US" altLang="ja-JP" sz="2000" dirty="0" smtClean="0"/>
              <a:t> </a:t>
            </a:r>
            <a:r>
              <a:rPr kumimoji="1" lang="en-US" altLang="ja-JP" sz="2000" dirty="0" smtClean="0">
                <a:latin typeface="+mn-ea"/>
              </a:rPr>
              <a:t>[AU]</a:t>
            </a:r>
            <a:endParaRPr kumimoji="1" lang="ja-JP" altLang="en-US" sz="2000" dirty="0">
              <a:latin typeface="+mn-ea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16200000">
            <a:off x="-502395" y="3374906"/>
            <a:ext cx="2153410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軌道傾斜角</a:t>
            </a:r>
            <a:r>
              <a:rPr kumimoji="1" lang="en-US" altLang="ja-JP" sz="2000" dirty="0" smtClean="0"/>
              <a:t> </a:t>
            </a:r>
            <a:r>
              <a:rPr kumimoji="1" lang="en-US" altLang="ja-JP" sz="2000" dirty="0" smtClean="0">
                <a:latin typeface="+mn-ea"/>
              </a:rPr>
              <a:t>[rad]</a:t>
            </a:r>
            <a:endParaRPr kumimoji="1" lang="ja-JP" altLang="en-US" sz="2000" dirty="0">
              <a:latin typeface="+mn-ea"/>
            </a:endParaRPr>
          </a:p>
        </p:txBody>
      </p:sp>
      <p:sp>
        <p:nvSpPr>
          <p:cNvPr id="10" name="角丸四角形 9"/>
          <p:cNvSpPr/>
          <p:nvPr/>
        </p:nvSpPr>
        <p:spPr>
          <a:xfrm>
            <a:off x="3821587" y="3032930"/>
            <a:ext cx="575929" cy="2428811"/>
          </a:xfrm>
          <a:prstGeom prst="roundRect">
            <a:avLst/>
          </a:prstGeom>
          <a:noFill/>
          <a:ln>
            <a:solidFill>
              <a:srgbClr val="31859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1" name="直線矢印コネクタ 10"/>
          <p:cNvCxnSpPr/>
          <p:nvPr/>
        </p:nvCxnSpPr>
        <p:spPr>
          <a:xfrm>
            <a:off x="3264028" y="3201362"/>
            <a:ext cx="547065" cy="594552"/>
          </a:xfrm>
          <a:prstGeom prst="straightConnector1">
            <a:avLst/>
          </a:prstGeom>
          <a:ln>
            <a:solidFill>
              <a:srgbClr val="31859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1668747" y="255503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平均共鳴の位置に</a:t>
            </a:r>
            <a:endParaRPr kumimoji="1" lang="en-US" altLang="ja-JP" dirty="0" smtClean="0"/>
          </a:p>
          <a:p>
            <a:r>
              <a:rPr kumimoji="1" lang="ja-JP" altLang="en-US" dirty="0" smtClean="0"/>
              <a:t>集まっている</a:t>
            </a:r>
            <a:endParaRPr kumimoji="1" lang="ja-JP" altLang="en-US" dirty="0"/>
          </a:p>
        </p:txBody>
      </p:sp>
      <p:cxnSp>
        <p:nvCxnSpPr>
          <p:cNvPr id="13" name="直線矢印コネクタ 12"/>
          <p:cNvCxnSpPr/>
          <p:nvPr/>
        </p:nvCxnSpPr>
        <p:spPr>
          <a:xfrm flipH="1" flipV="1">
            <a:off x="4953765" y="5300616"/>
            <a:ext cx="661202" cy="750965"/>
          </a:xfrm>
          <a:prstGeom prst="straightConnector1">
            <a:avLst/>
          </a:prstGeom>
          <a:ln>
            <a:solidFill>
              <a:srgbClr val="31859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/>
          <p:cNvSpPr txBox="1"/>
          <p:nvPr/>
        </p:nvSpPr>
        <p:spPr>
          <a:xfrm>
            <a:off x="5614967" y="6051581"/>
            <a:ext cx="2376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2:1</a:t>
            </a:r>
            <a:r>
              <a:rPr kumimoji="1" lang="ja-JP" altLang="en-US" dirty="0" smtClean="0">
                <a:latin typeface="+mn-ea"/>
              </a:rPr>
              <a:t>共鳴</a:t>
            </a:r>
            <a:r>
              <a:rPr kumimoji="1" lang="ja-JP" altLang="en-US" dirty="0" smtClean="0">
                <a:latin typeface="+mn-ea"/>
              </a:rPr>
              <a:t>は</a:t>
            </a:r>
            <a:r>
              <a:rPr kumimoji="1" lang="ja-JP" altLang="en-US" dirty="0" smtClean="0"/>
              <a:t>減っている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5620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目的に合わせた数値計算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1443412"/>
            <a:ext cx="8686800" cy="1176060"/>
            <a:chOff x="457200" y="1301841"/>
            <a:chExt cx="8686800" cy="1176060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457200" y="1301841"/>
              <a:ext cx="4783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+mn-ea"/>
                </a:rPr>
                <a:t>テスト粒子なしの４体問題</a:t>
              </a:r>
              <a:endParaRPr kumimoji="1" lang="en-US" altLang="ja-JP" sz="2400" dirty="0" smtClean="0">
                <a:solidFill>
                  <a:srgbClr val="BFBFBF"/>
                </a:solidFill>
                <a:latin typeface="+mn-ea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993799" y="2016236"/>
              <a:ext cx="8150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目的：「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重力相互作用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」と「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永年共鳴の移動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ja-JP" altLang="en-US" sz="2400" dirty="0">
                <a:solidFill>
                  <a:srgbClr val="BFBFBF"/>
                </a:solidFill>
              </a:endParaRPr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459994" y="2987221"/>
            <a:ext cx="8671257" cy="1168722"/>
            <a:chOff x="454406" y="2504799"/>
            <a:chExt cx="8671257" cy="1168722"/>
          </a:xfrm>
        </p:grpSpPr>
        <p:sp>
          <p:nvSpPr>
            <p:cNvPr id="8" name="テキスト ボックス 7"/>
            <p:cNvSpPr txBox="1"/>
            <p:nvPr/>
          </p:nvSpPr>
          <p:spPr>
            <a:xfrm>
              <a:off x="454406" y="2504799"/>
              <a:ext cx="6737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lvl="0" indent="-457200">
                <a:buFont typeface="+mj-lt"/>
                <a:buAutoNum type="arabicPeriod" startAt="2"/>
              </a:pPr>
              <a:r>
                <a:rPr kumimoji="1" lang="ja-JP" altLang="en-US" sz="2400" dirty="0" smtClean="0">
                  <a:solidFill>
                    <a:srgbClr val="BFBFBF"/>
                  </a:solidFill>
                  <a:latin typeface="ヒラギノ角ゴ Pro W3"/>
                </a:rPr>
                <a:t>カイパーベルト領域に</a:t>
              </a:r>
              <a:r>
                <a:rPr kumimoji="1" lang="ja-JP" altLang="en-US" sz="2400" dirty="0">
                  <a:solidFill>
                    <a:srgbClr val="BFBFBF"/>
                  </a:solidFill>
                  <a:latin typeface="ヒラギノ角ゴ Pro W3"/>
                </a:rPr>
                <a:t>テスト</a:t>
              </a:r>
              <a:r>
                <a:rPr kumimoji="1" lang="ja-JP" altLang="en-US" sz="2400" dirty="0" smtClean="0">
                  <a:solidFill>
                    <a:srgbClr val="BFBFBF"/>
                  </a:solidFill>
                  <a:latin typeface="ヒラギノ角ゴ Pro W3"/>
                </a:rPr>
                <a:t>粒子１０００個</a:t>
              </a:r>
              <a:endParaRPr kumimoji="1" lang="ja-JP" altLang="en-US" sz="2400" dirty="0">
                <a:solidFill>
                  <a:srgbClr val="BFBFBF"/>
                </a:solidFill>
                <a:latin typeface="ヒラギノ角ゴ Pro W3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988211" y="3211856"/>
              <a:ext cx="81374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>
                  <a:solidFill>
                    <a:srgbClr val="BFBFBF"/>
                  </a:solidFill>
                </a:rPr>
                <a:t>目的：平均運動共鳴による「</a:t>
              </a:r>
              <a:r>
                <a:rPr kumimoji="1" lang="ja-JP" altLang="en-US" sz="2400" b="1" dirty="0" smtClean="0">
                  <a:solidFill>
                    <a:srgbClr val="BFBFBF"/>
                  </a:solidFill>
                </a:rPr>
                <a:t>小天体の捕獲</a:t>
              </a:r>
              <a:r>
                <a:rPr kumimoji="1" lang="ja-JP" altLang="en-US" sz="2400" dirty="0" smtClean="0">
                  <a:solidFill>
                    <a:srgbClr val="BFBFBF"/>
                  </a:solidFill>
                </a:rPr>
                <a:t>」を確かめる</a:t>
              </a:r>
              <a:endParaRPr kumimoji="1" lang="en-US" altLang="ja-JP" sz="2400" dirty="0" smtClean="0">
                <a:solidFill>
                  <a:srgbClr val="BFBFBF"/>
                </a:solidFill>
              </a:endParaRPr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459994" y="4668468"/>
            <a:ext cx="8403652" cy="1531465"/>
            <a:chOff x="457200" y="4302965"/>
            <a:chExt cx="8403652" cy="1531465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4302965"/>
              <a:ext cx="55451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kumimoji="1" lang="ja-JP" altLang="en-US" sz="2400" dirty="0" smtClean="0">
                  <a:latin typeface="+mn-ea"/>
                </a:rPr>
                <a:t>小惑星帯領域</a:t>
              </a:r>
              <a:r>
                <a:rPr kumimoji="1" lang="ja-JP" altLang="en-US" sz="2400" dirty="0" smtClean="0">
                  <a:latin typeface="+mn-ea"/>
                </a:rPr>
                <a:t>に</a:t>
              </a:r>
              <a:r>
                <a:rPr kumimoji="1" lang="ja-JP" altLang="en-US" sz="2400" dirty="0">
                  <a:latin typeface="+mn-ea"/>
                </a:rPr>
                <a:t>テスト</a:t>
              </a:r>
              <a:r>
                <a:rPr kumimoji="1" lang="ja-JP" altLang="en-US" sz="2400" dirty="0" smtClean="0">
                  <a:latin typeface="+mn-ea"/>
                </a:rPr>
                <a:t>粒子８００個</a:t>
              </a:r>
              <a:endParaRPr kumimoji="1" lang="en-US" altLang="ja-JP" sz="2400" dirty="0"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991005" y="5003433"/>
              <a:ext cx="786984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目的</a:t>
              </a:r>
              <a:r>
                <a:rPr kumimoji="1" lang="ja-JP" altLang="en-US" sz="2400" dirty="0" smtClean="0">
                  <a:latin typeface="+mn-ea"/>
                </a:rPr>
                <a:t>：平均</a:t>
              </a:r>
              <a:r>
                <a:rPr kumimoji="1" lang="ja-JP" altLang="en-US" sz="2400" smtClean="0">
                  <a:latin typeface="+mn-ea"/>
                </a:rPr>
                <a:t>運動</a:t>
              </a:r>
              <a:r>
                <a:rPr kumimoji="1" lang="ja-JP" altLang="en-US" sz="2400" smtClean="0"/>
                <a:t>共鳴による「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  <a:p>
              <a:r>
                <a:rPr kumimoji="1" lang="en-US" altLang="ja-JP" sz="2400" dirty="0"/>
                <a:t>	</a:t>
              </a:r>
              <a:r>
                <a:rPr kumimoji="1" lang="en-US" altLang="ja-JP" sz="2400" dirty="0" smtClean="0"/>
                <a:t>	</a:t>
              </a:r>
              <a:r>
                <a:rPr kumimoji="1" lang="ja-JP" altLang="en-US" sz="2400" dirty="0" smtClean="0"/>
                <a:t>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永年共鳴通過の効果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241929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結果：永年共鳴の通過の効果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374251" y="1399920"/>
            <a:ext cx="6636911" cy="4748759"/>
            <a:chOff x="374251" y="1399920"/>
            <a:chExt cx="6636911" cy="4748759"/>
          </a:xfrm>
        </p:grpSpPr>
        <p:pic>
          <p:nvPicPr>
            <p:cNvPr id="10" name="図 9" descr="asteroid_ecc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1399920"/>
              <a:ext cx="6553962" cy="4601718"/>
            </a:xfrm>
            <a:prstGeom prst="rect">
              <a:avLst/>
            </a:prstGeom>
          </p:spPr>
        </p:pic>
        <p:sp>
          <p:nvSpPr>
            <p:cNvPr id="12" name="テキスト ボックス 11"/>
            <p:cNvSpPr txBox="1"/>
            <p:nvPr/>
          </p:nvSpPr>
          <p:spPr>
            <a:xfrm>
              <a:off x="2896693" y="5748569"/>
              <a:ext cx="2162025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 smtClean="0"/>
                <a:t>軌道長半径</a:t>
              </a:r>
              <a:r>
                <a:rPr kumimoji="1" lang="en-US" altLang="ja-JP" sz="2000" dirty="0" smtClean="0"/>
                <a:t> </a:t>
              </a:r>
              <a:r>
                <a:rPr kumimoji="1" lang="en-US" altLang="ja-JP" sz="2000" dirty="0" smtClean="0">
                  <a:latin typeface="+mn-ea"/>
                </a:rPr>
                <a:t>[AU]</a:t>
              </a:r>
              <a:endParaRPr kumimoji="1" lang="ja-JP" altLang="en-US" sz="2000" dirty="0">
                <a:latin typeface="+mn-ea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 rot="16200000">
              <a:off x="97252" y="3374906"/>
              <a:ext cx="954107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/>
                <a:t>離心率</a:t>
              </a:r>
              <a:endParaRPr kumimoji="1" lang="ja-JP" altLang="en-US" sz="2000" dirty="0"/>
            </a:p>
          </p:txBody>
        </p:sp>
        <p:sp>
          <p:nvSpPr>
            <p:cNvPr id="8" name="角丸四角形 7"/>
            <p:cNvSpPr/>
            <p:nvPr/>
          </p:nvSpPr>
          <p:spPr>
            <a:xfrm>
              <a:off x="2705165" y="1738387"/>
              <a:ext cx="389586" cy="3710179"/>
            </a:xfrm>
            <a:prstGeom prst="roundRect">
              <a:avLst/>
            </a:prstGeom>
            <a:noFill/>
            <a:ln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9" name="直線矢印コネクタ 8"/>
            <p:cNvCxnSpPr/>
            <p:nvPr/>
          </p:nvCxnSpPr>
          <p:spPr>
            <a:xfrm flipH="1">
              <a:off x="3094751" y="2219217"/>
              <a:ext cx="514840" cy="594552"/>
            </a:xfrm>
            <a:prstGeom prst="straightConnector1">
              <a:avLst/>
            </a:prstGeom>
            <a:ln>
              <a:solidFill>
                <a:srgbClr val="31859C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テキスト ボックス 10"/>
            <p:cNvSpPr txBox="1"/>
            <p:nvPr/>
          </p:nvSpPr>
          <p:spPr>
            <a:xfrm>
              <a:off x="3609591" y="2018446"/>
              <a:ext cx="18277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 smtClean="0"/>
                <a:t>永年</a:t>
              </a:r>
              <a:r>
                <a:rPr kumimoji="1" lang="ja-JP" altLang="en-US" dirty="0" smtClean="0"/>
                <a:t>共鳴</a:t>
              </a:r>
              <a:r>
                <a:rPr kumimoji="1" lang="ja-JP" altLang="en-US" dirty="0" smtClean="0"/>
                <a:t>が</a:t>
              </a:r>
              <a:r>
                <a:rPr kumimoji="1" lang="ja-JP" altLang="en-US" dirty="0" smtClean="0"/>
                <a:t>通過した効果</a:t>
              </a:r>
              <a:endParaRPr kumimoji="1" lang="en-US" altLang="ja-JP" dirty="0" smtClean="0"/>
            </a:p>
          </p:txBody>
        </p:sp>
        <p:cxnSp>
          <p:nvCxnSpPr>
            <p:cNvPr id="14" name="直線矢印コネクタ 13"/>
            <p:cNvCxnSpPr/>
            <p:nvPr/>
          </p:nvCxnSpPr>
          <p:spPr>
            <a:xfrm flipH="1">
              <a:off x="3849056" y="3885022"/>
              <a:ext cx="661202" cy="689032"/>
            </a:xfrm>
            <a:prstGeom prst="straightConnector1">
              <a:avLst/>
            </a:prstGeom>
            <a:ln>
              <a:solidFill>
                <a:srgbClr val="31859C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テキスト ボックス 14"/>
            <p:cNvSpPr txBox="1"/>
            <p:nvPr/>
          </p:nvSpPr>
          <p:spPr>
            <a:xfrm>
              <a:off x="4390411" y="2961692"/>
              <a:ext cx="227994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 smtClean="0">
                  <a:latin typeface="+mn-ea"/>
                </a:rPr>
                <a:t>平均運動共鳴</a:t>
              </a:r>
              <a:r>
                <a:rPr kumimoji="1" lang="ja-JP" altLang="en-US" dirty="0" smtClean="0">
                  <a:latin typeface="+mn-ea"/>
                </a:rPr>
                <a:t>には</a:t>
              </a:r>
              <a:r>
                <a:rPr kumimoji="1" lang="ja-JP" altLang="en-US" dirty="0" smtClean="0">
                  <a:latin typeface="+mn-ea"/>
                </a:rPr>
                <a:t>少ししか</a:t>
              </a:r>
              <a:r>
                <a:rPr kumimoji="1" lang="ja-JP" altLang="en-US" dirty="0" smtClean="0"/>
                <a:t>集まってい</a:t>
              </a:r>
              <a:r>
                <a:rPr kumimoji="1" lang="ja-JP" altLang="en-US" dirty="0" smtClean="0"/>
                <a:t>ない</a:t>
              </a:r>
              <a:endParaRPr kumimoji="1" lang="ja-JP" altLang="en-US" dirty="0"/>
            </a:p>
          </p:txBody>
        </p:sp>
        <p:cxnSp>
          <p:nvCxnSpPr>
            <p:cNvPr id="19" name="直線矢印コネクタ 18"/>
            <p:cNvCxnSpPr/>
            <p:nvPr/>
          </p:nvCxnSpPr>
          <p:spPr>
            <a:xfrm flipH="1">
              <a:off x="3255035" y="3735684"/>
              <a:ext cx="1110717" cy="850699"/>
            </a:xfrm>
            <a:prstGeom prst="straightConnector1">
              <a:avLst/>
            </a:prstGeom>
            <a:ln>
              <a:solidFill>
                <a:srgbClr val="31859C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96377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結果：永年共鳴の通過の効果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  <p:pic>
        <p:nvPicPr>
          <p:cNvPr id="7" name="図 6" descr="asteroid_in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27" y="1397301"/>
            <a:ext cx="6553962" cy="460171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2896693" y="5748569"/>
            <a:ext cx="2162025" cy="40011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軌道長半径</a:t>
            </a:r>
            <a:r>
              <a:rPr kumimoji="1" lang="en-US" altLang="ja-JP" sz="2000" dirty="0" smtClean="0"/>
              <a:t> </a:t>
            </a:r>
            <a:r>
              <a:rPr kumimoji="1" lang="en-US" altLang="ja-JP" sz="2000" dirty="0" smtClean="0">
                <a:latin typeface="+mn-ea"/>
              </a:rPr>
              <a:t>[AU]</a:t>
            </a:r>
            <a:endParaRPr kumimoji="1" lang="ja-JP" altLang="en-US" sz="2000" dirty="0">
              <a:latin typeface="+mn-ea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 rot="16200000">
            <a:off x="-502396" y="3374906"/>
            <a:ext cx="2153410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>
                <a:latin typeface="+mn-ea"/>
              </a:rPr>
              <a:t>軌道傾斜角</a:t>
            </a:r>
            <a:r>
              <a:rPr kumimoji="1" lang="en-US" altLang="ja-JP" sz="2000" dirty="0" smtClean="0">
                <a:latin typeface="+mn-ea"/>
              </a:rPr>
              <a:t> [rad]</a:t>
            </a:r>
            <a:endParaRPr kumimoji="1" lang="ja-JP" altLang="en-US" sz="2000" dirty="0">
              <a:latin typeface="+mn-ea"/>
            </a:endParaRPr>
          </a:p>
        </p:txBody>
      </p:sp>
      <p:sp>
        <p:nvSpPr>
          <p:cNvPr id="8" name="角丸四角形 7"/>
          <p:cNvSpPr/>
          <p:nvPr/>
        </p:nvSpPr>
        <p:spPr>
          <a:xfrm>
            <a:off x="2705165" y="1738387"/>
            <a:ext cx="389586" cy="3710179"/>
          </a:xfrm>
          <a:prstGeom prst="roundRect">
            <a:avLst/>
          </a:prstGeom>
          <a:noFill/>
          <a:ln>
            <a:solidFill>
              <a:srgbClr val="31859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11" name="直線矢印コネクタ 10"/>
          <p:cNvCxnSpPr/>
          <p:nvPr/>
        </p:nvCxnSpPr>
        <p:spPr>
          <a:xfrm flipH="1">
            <a:off x="3094751" y="2219217"/>
            <a:ext cx="514840" cy="594552"/>
          </a:xfrm>
          <a:prstGeom prst="straightConnector1">
            <a:avLst/>
          </a:prstGeom>
          <a:ln>
            <a:solidFill>
              <a:srgbClr val="31859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/>
          <p:cNvSpPr txBox="1"/>
          <p:nvPr/>
        </p:nvSpPr>
        <p:spPr>
          <a:xfrm>
            <a:off x="3609591" y="2018446"/>
            <a:ext cx="1827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永年</a:t>
            </a:r>
            <a:r>
              <a:rPr kumimoji="1" lang="ja-JP" altLang="en-US" dirty="0" smtClean="0"/>
              <a:t>共鳴</a:t>
            </a:r>
            <a:r>
              <a:rPr kumimoji="1" lang="ja-JP" altLang="en-US" dirty="0" smtClean="0"/>
              <a:t>が</a:t>
            </a:r>
            <a:r>
              <a:rPr kumimoji="1" lang="ja-JP" altLang="en-US" dirty="0" smtClean="0"/>
              <a:t>通過した効果</a:t>
            </a:r>
            <a:endParaRPr kumimoji="1" lang="en-US" altLang="ja-JP" dirty="0" smtClean="0"/>
          </a:p>
        </p:txBody>
      </p:sp>
      <p:cxnSp>
        <p:nvCxnSpPr>
          <p:cNvPr id="13" name="直線矢印コネクタ 12"/>
          <p:cNvCxnSpPr/>
          <p:nvPr/>
        </p:nvCxnSpPr>
        <p:spPr>
          <a:xfrm flipH="1">
            <a:off x="3849056" y="3885022"/>
            <a:ext cx="661202" cy="689032"/>
          </a:xfrm>
          <a:prstGeom prst="straightConnector1">
            <a:avLst/>
          </a:prstGeom>
          <a:ln>
            <a:solidFill>
              <a:srgbClr val="31859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/>
          <p:cNvSpPr txBox="1"/>
          <p:nvPr/>
        </p:nvSpPr>
        <p:spPr>
          <a:xfrm>
            <a:off x="4390411" y="2961692"/>
            <a:ext cx="2279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平均運動共鳴</a:t>
            </a:r>
            <a:r>
              <a:rPr kumimoji="1" lang="ja-JP" altLang="en-US" dirty="0" smtClean="0">
                <a:latin typeface="+mn-ea"/>
              </a:rPr>
              <a:t>には</a:t>
            </a:r>
            <a:r>
              <a:rPr kumimoji="1" lang="ja-JP" altLang="en-US" dirty="0" smtClean="0">
                <a:latin typeface="+mn-ea"/>
              </a:rPr>
              <a:t>少ししか</a:t>
            </a:r>
            <a:r>
              <a:rPr kumimoji="1" lang="ja-JP" altLang="en-US" dirty="0" smtClean="0"/>
              <a:t>集まってい</a:t>
            </a:r>
            <a:r>
              <a:rPr kumimoji="1" lang="ja-JP" altLang="en-US" dirty="0" smtClean="0"/>
              <a:t>ない</a:t>
            </a:r>
            <a:endParaRPr kumimoji="1" lang="ja-JP" altLang="en-US" dirty="0"/>
          </a:p>
        </p:txBody>
      </p:sp>
      <p:cxnSp>
        <p:nvCxnSpPr>
          <p:cNvPr id="15" name="直線矢印コネクタ 14"/>
          <p:cNvCxnSpPr/>
          <p:nvPr/>
        </p:nvCxnSpPr>
        <p:spPr>
          <a:xfrm flipH="1">
            <a:off x="3255035" y="3735684"/>
            <a:ext cx="1110717" cy="850699"/>
          </a:xfrm>
          <a:prstGeom prst="straightConnector1">
            <a:avLst/>
          </a:prstGeom>
          <a:ln>
            <a:solidFill>
              <a:srgbClr val="31859C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1750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結果のまとめ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 smtClean="0"/>
              <a:t>土星の永年共鳴の位置は小惑星帯を通過する．</a:t>
            </a:r>
            <a:endParaRPr kumimoji="1" lang="en-US" altLang="ja-JP" sz="2400" dirty="0" smtClean="0"/>
          </a:p>
          <a:p>
            <a:endParaRPr kumimoji="1" lang="en-US" altLang="ja-JP" sz="2400" dirty="0"/>
          </a:p>
          <a:p>
            <a:r>
              <a:rPr kumimoji="1" lang="ja-JP" altLang="en-US" sz="2400" dirty="0" smtClean="0"/>
              <a:t>カイパーベルト領域では，平均運動共鳴に捕獲され，軌道が安定化した粒子と不安定化した粒子がいた．</a:t>
            </a:r>
            <a:endParaRPr kumimoji="1" lang="en-US" altLang="ja-JP" sz="2400" dirty="0" smtClean="0"/>
          </a:p>
          <a:p>
            <a:endParaRPr kumimoji="1" lang="en-US" altLang="ja-JP" sz="2400" dirty="0"/>
          </a:p>
          <a:p>
            <a:r>
              <a:rPr kumimoji="1" lang="ja-JP" altLang="en-US" sz="2400" dirty="0" smtClean="0"/>
              <a:t>小惑星帯領域では，永年共鳴の位置が通過した効果がはっきりとみられた．</a:t>
            </a:r>
            <a:endParaRPr kumimoji="1" lang="en-US" altLang="ja-JP" sz="24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913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57200" y="1542271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イントロダクション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本研究の目的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今後の課題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本計算では惑星のヒル圏に入った場合，もしくは双曲線軌道になったテスト粒子は消していた</a:t>
            </a:r>
            <a:endParaRPr kumimoji="1" lang="en-US" altLang="ja-JP" dirty="0" smtClean="0"/>
          </a:p>
          <a:p>
            <a:r>
              <a:rPr kumimoji="1" lang="ja-JP" altLang="en-US" dirty="0" smtClean="0"/>
              <a:t>本当は惑星半径以内に入った場合，または太陽からの距離が</a:t>
            </a:r>
            <a:r>
              <a:rPr kumimoji="1" lang="ja-JP" altLang="en-US" dirty="0" smtClean="0">
                <a:latin typeface="+mn-ea"/>
              </a:rPr>
              <a:t>十分遠くなった場合</a:t>
            </a:r>
            <a:r>
              <a:rPr kumimoji="1" lang="ja-JP" altLang="en-US" dirty="0" smtClean="0"/>
              <a:t>のみ消すのが妥当である</a:t>
            </a:r>
            <a:endParaRPr kumimoji="1" lang="en-US" altLang="ja-JP" dirty="0"/>
          </a:p>
          <a:p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/>
          </a:p>
          <a:p>
            <a:r>
              <a:rPr kumimoji="1" lang="ja-JP" altLang="en-US" dirty="0" smtClean="0"/>
              <a:t>小惑星帯を１億年分</a:t>
            </a:r>
            <a:r>
              <a:rPr kumimoji="1" lang="ja-JP" altLang="en-US" dirty="0"/>
              <a:t>計算を</a:t>
            </a:r>
            <a:r>
              <a:rPr kumimoji="1" lang="ja-JP" altLang="en-US" dirty="0" smtClean="0"/>
              <a:t>したい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小惑星帯領域の計算がとても時間がかかる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そのため計算コードをさらに高速化したい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8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27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2184454"/>
            <a:ext cx="8112389" cy="523220"/>
            <a:chOff x="457200" y="1166316"/>
            <a:chExt cx="8112389" cy="523220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1166316"/>
              <a:ext cx="40831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/>
                <a:buChar char="•"/>
              </a:pPr>
              <a:r>
                <a:rPr kumimoji="1" lang="ja-JP" altLang="en-US" sz="2800" dirty="0" smtClean="0"/>
                <a:t>２種類の重要な共鳴：</a:t>
              </a:r>
              <a:endParaRPr kumimoji="1" lang="ja-JP" altLang="en-US" sz="2800" dirty="0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4609530" y="1166316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solidFill>
                    <a:srgbClr val="31859C"/>
                  </a:solidFill>
                </a:rPr>
                <a:t>平均運動共鳴</a:t>
              </a:r>
              <a:endParaRPr kumimoji="1" lang="ja-JP" altLang="en-US" sz="2800" dirty="0">
                <a:solidFill>
                  <a:srgbClr val="31859C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6948632" y="1166316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>
                  <a:solidFill>
                    <a:srgbClr val="31859C"/>
                  </a:solidFill>
                </a:rPr>
                <a:t>永年共鳴</a:t>
              </a:r>
              <a:endParaRPr kumimoji="1" lang="ja-JP" altLang="en-US" sz="2800" dirty="0">
                <a:solidFill>
                  <a:srgbClr val="31859C"/>
                </a:solidFill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457200" y="1139569"/>
            <a:ext cx="63786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/>
              <a:t>惑星の軌道進化の歴史は小惑星帯や</a:t>
            </a:r>
            <a:endParaRPr kumimoji="1" lang="en-US" altLang="ja-JP" sz="2800" dirty="0" smtClean="0"/>
          </a:p>
          <a:p>
            <a:r>
              <a:rPr kumimoji="1" lang="en-US" altLang="ja-JP" sz="2800" dirty="0"/>
              <a:t>	</a:t>
            </a:r>
            <a:r>
              <a:rPr kumimoji="1" lang="ja-JP" altLang="en-US" sz="2800" dirty="0" smtClean="0"/>
              <a:t>カイパーベルトに残っている</a:t>
            </a:r>
            <a:endParaRPr kumimoji="1" lang="ja-JP" altLang="en-US" sz="28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57200" y="4843548"/>
            <a:ext cx="85202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/>
              <a:t>４つの巨大惑星それぞれの移動距離は永年共鳴の</a:t>
            </a:r>
            <a:endParaRPr kumimoji="1" lang="en-US" altLang="ja-JP" sz="2800" dirty="0" smtClean="0"/>
          </a:p>
          <a:p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位置と深く関わっている</a:t>
            </a:r>
            <a:endParaRPr kumimoji="1" lang="ja-JP" altLang="en-US" sz="28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57200" y="2913240"/>
            <a:ext cx="71096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/>
              <a:t>木星の移動距離は平均運動共鳴の位置が</a:t>
            </a:r>
            <a:endParaRPr kumimoji="1" lang="en-US" altLang="ja-JP" sz="2800" dirty="0" smtClean="0"/>
          </a:p>
          <a:p>
            <a:r>
              <a:rPr kumimoji="1" lang="en-US" altLang="ja-JP" sz="2800" dirty="0" smtClean="0"/>
              <a:t>	</a:t>
            </a:r>
            <a:r>
              <a:rPr kumimoji="1" lang="ja-JP" altLang="en-US" sz="2800" dirty="0" smtClean="0"/>
              <a:t>小惑星帯に重なるため深く関わる</a:t>
            </a:r>
            <a:endParaRPr kumimoji="1" lang="ja-JP" altLang="en-US" sz="28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457200" y="3867347"/>
            <a:ext cx="74687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/>
              <a:t>海王星の移動距離は平均運動共鳴の位置が</a:t>
            </a:r>
            <a:endParaRPr kumimoji="1" lang="en-US" altLang="ja-JP" sz="2800" dirty="0" smtClean="0"/>
          </a:p>
          <a:p>
            <a:r>
              <a:rPr kumimoji="1" lang="en-US" altLang="ja-JP" sz="2800" dirty="0"/>
              <a:t>	</a:t>
            </a:r>
            <a:r>
              <a:rPr kumimoji="1" lang="ja-JP" altLang="en-US" sz="2800" dirty="0" smtClean="0"/>
              <a:t>カイパーベルトに重なるため深く関わる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2231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観測データ：小惑星帯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29</a:t>
            </a:fld>
            <a:endParaRPr lang="en-US"/>
          </a:p>
        </p:txBody>
      </p:sp>
      <p:pic>
        <p:nvPicPr>
          <p:cNvPr id="6" name="図 5" descr="mainbelt_histogra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691" y="907892"/>
            <a:ext cx="3472108" cy="2437863"/>
          </a:xfrm>
          <a:prstGeom prst="rect">
            <a:avLst/>
          </a:prstGeom>
        </p:spPr>
      </p:pic>
      <p:pic>
        <p:nvPicPr>
          <p:cNvPr id="7" name="図 6" descr="mainbelt_ec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5" y="3365880"/>
            <a:ext cx="4297680" cy="3017520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655373" y="1247391"/>
            <a:ext cx="307284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軌道長半径：</a:t>
            </a:r>
            <a:r>
              <a:rPr kumimoji="1" lang="en-US" altLang="ja-JP" sz="2400" dirty="0" smtClean="0">
                <a:latin typeface="+mn-ea"/>
              </a:rPr>
              <a:t>2~4AU</a:t>
            </a:r>
            <a:r>
              <a:rPr kumimoji="1" lang="en-US" altLang="ja-JP" sz="2400" dirty="0" smtClean="0"/>
              <a:t/>
            </a:r>
            <a:br>
              <a:rPr kumimoji="1" lang="en-US" altLang="ja-JP" sz="2400" dirty="0" smtClean="0"/>
            </a:br>
            <a:r>
              <a:rPr kumimoji="1" lang="ja-JP" altLang="en-US" sz="2400" dirty="0" smtClean="0"/>
              <a:t>直径：</a:t>
            </a:r>
            <a:r>
              <a:rPr kumimoji="1" lang="en-US" altLang="ja-JP" sz="2400" dirty="0" smtClean="0">
                <a:latin typeface="+mn-ea"/>
              </a:rPr>
              <a:t>50km</a:t>
            </a:r>
            <a:r>
              <a:rPr kumimoji="1" lang="ja-JP" altLang="en-US" sz="2400" dirty="0" smtClean="0"/>
              <a:t>以上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合計：</a:t>
            </a:r>
            <a:r>
              <a:rPr kumimoji="1" lang="en-US" altLang="ja-JP" sz="2400" dirty="0" smtClean="0">
                <a:latin typeface="+mn-ea"/>
              </a:rPr>
              <a:t>579</a:t>
            </a:r>
            <a:r>
              <a:rPr kumimoji="1" lang="ja-JP" altLang="en-US" sz="2400" dirty="0" smtClean="0"/>
              <a:t>個</a:t>
            </a:r>
            <a:endParaRPr kumimoji="1" lang="ja-JP" altLang="en-US" sz="2400" dirty="0"/>
          </a:p>
        </p:txBody>
      </p:sp>
      <p:pic>
        <p:nvPicPr>
          <p:cNvPr id="10" name="図 9" descr="mainbelt_in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957" y="3365880"/>
            <a:ext cx="4297680" cy="3017520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 rot="16200000">
            <a:off x="4936401" y="1879434"/>
            <a:ext cx="65915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個数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 rot="16200000">
            <a:off x="-123803" y="4593392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離心率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 rot="16200000">
            <a:off x="3845923" y="4485311"/>
            <a:ext cx="195653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軌道傾斜角</a:t>
            </a:r>
            <a:r>
              <a:rPr kumimoji="1" lang="en-US" altLang="ja-JP" dirty="0" smtClean="0">
                <a:latin typeface="+mn-ea"/>
              </a:rPr>
              <a:t> [rad]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627305" y="6190632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170987" y="6190632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170987" y="3187277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8828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57200" y="968821"/>
            <a:ext cx="782356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現在</a:t>
            </a:r>
            <a:r>
              <a:rPr kumimoji="1" lang="ja-JP" altLang="en-US" sz="2400" dirty="0" smtClean="0"/>
              <a:t>の太陽系には「小惑星帯」や「カイパーベルト」のような，小天体の軌道が集中した領域が</a:t>
            </a:r>
            <a:r>
              <a:rPr kumimoji="1" lang="ja-JP" altLang="en-US" sz="2400" dirty="0" smtClean="0"/>
              <a:t>存在</a:t>
            </a:r>
            <a:r>
              <a:rPr kumimoji="1" lang="ja-JP" altLang="en-US" sz="2400" dirty="0" smtClean="0"/>
              <a:t>し，惑星にならなかった微惑星の残りだと言われている．</a:t>
            </a:r>
            <a:endParaRPr kumimoji="1" lang="en-US" altLang="ja-JP" sz="2400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4482311" y="6056597"/>
            <a:ext cx="4559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Credit : Space Facts / </a:t>
            </a:r>
            <a:r>
              <a:rPr kumimoji="1" lang="en-US" altLang="ja-JP" dirty="0" err="1" smtClean="0">
                <a:latin typeface="+mn-ea"/>
              </a:rPr>
              <a:t>Laurine</a:t>
            </a:r>
            <a:r>
              <a:rPr kumimoji="1" lang="en-US" altLang="ja-JP" dirty="0" smtClean="0">
                <a:latin typeface="+mn-ea"/>
              </a:rPr>
              <a:t> Moreau</a:t>
            </a:r>
            <a:endParaRPr kumimoji="1" lang="ja-JP" altLang="en-US" dirty="0">
              <a:latin typeface="+mn-ea"/>
            </a:endParaRPr>
          </a:p>
        </p:txBody>
      </p:sp>
      <p:grpSp>
        <p:nvGrpSpPr>
          <p:cNvPr id="50" name="図形グループ 49"/>
          <p:cNvGrpSpPr/>
          <p:nvPr/>
        </p:nvGrpSpPr>
        <p:grpSpPr>
          <a:xfrm>
            <a:off x="99930" y="3462886"/>
            <a:ext cx="4423021" cy="2587468"/>
            <a:chOff x="8959510" y="-398852"/>
            <a:chExt cx="4423021" cy="2587468"/>
          </a:xfrm>
        </p:grpSpPr>
        <p:pic>
          <p:nvPicPr>
            <p:cNvPr id="15" name="図 14" descr="asteroid-bel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9510" y="-398852"/>
              <a:ext cx="4423021" cy="2587468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</p:pic>
        <p:sp>
          <p:nvSpPr>
            <p:cNvPr id="35" name="テキスト ボックス 34"/>
            <p:cNvSpPr txBox="1"/>
            <p:nvPr/>
          </p:nvSpPr>
          <p:spPr>
            <a:xfrm>
              <a:off x="10803664" y="850424"/>
              <a:ext cx="743383" cy="338554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dirty="0" smtClean="0">
                  <a:solidFill>
                    <a:srgbClr val="FFFFFF"/>
                  </a:solidFill>
                  <a:latin typeface="+mn-ea"/>
                </a:rPr>
                <a:t>~2AU</a:t>
              </a:r>
              <a:endParaRPr kumimoji="1" lang="ja-JP" altLang="en-US" sz="1600" dirty="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0803664" y="1177638"/>
              <a:ext cx="744203" cy="338554"/>
            </a:xfrm>
            <a:prstGeom prst="rect">
              <a:avLst/>
            </a:prstGeom>
            <a:noFill/>
            <a:ln w="15875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dirty="0" smtClean="0">
                  <a:solidFill>
                    <a:srgbClr val="FFFFFF"/>
                  </a:solidFill>
                  <a:latin typeface="+mn-ea"/>
                </a:rPr>
                <a:t>~4AU</a:t>
              </a:r>
              <a:endParaRPr kumimoji="1" lang="ja-JP" altLang="en-US" sz="1600" dirty="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68" name="図形グループ 67"/>
          <p:cNvGrpSpPr/>
          <p:nvPr/>
        </p:nvGrpSpPr>
        <p:grpSpPr>
          <a:xfrm>
            <a:off x="4522951" y="3462886"/>
            <a:ext cx="4518989" cy="2593711"/>
            <a:chOff x="9210" y="2452642"/>
            <a:chExt cx="4518989" cy="2593711"/>
          </a:xfrm>
        </p:grpSpPr>
        <p:grpSp>
          <p:nvGrpSpPr>
            <p:cNvPr id="51" name="図形グループ 50"/>
            <p:cNvGrpSpPr/>
            <p:nvPr/>
          </p:nvGrpSpPr>
          <p:grpSpPr>
            <a:xfrm>
              <a:off x="105178" y="2458885"/>
              <a:ext cx="4423021" cy="2587468"/>
              <a:chOff x="4649889" y="3580197"/>
              <a:chExt cx="4423021" cy="2587468"/>
            </a:xfrm>
          </p:grpSpPr>
          <p:pic>
            <p:nvPicPr>
              <p:cNvPr id="16" name="図 15" descr="kuiper-belt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49889" y="3580197"/>
                <a:ext cx="4423021" cy="2587468"/>
              </a:xfrm>
              <a:prstGeom prst="rect">
                <a:avLst/>
              </a:prstGeom>
            </p:spPr>
          </p:pic>
          <p:sp>
            <p:nvSpPr>
              <p:cNvPr id="18" name="テキスト ボックス 17"/>
              <p:cNvSpPr txBox="1"/>
              <p:nvPr/>
            </p:nvSpPr>
            <p:spPr>
              <a:xfrm>
                <a:off x="6371136" y="5672894"/>
                <a:ext cx="87818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600" dirty="0" smtClean="0">
                    <a:solidFill>
                      <a:schemeClr val="bg1"/>
                    </a:solidFill>
                    <a:latin typeface="+mn-ea"/>
                  </a:rPr>
                  <a:t>~55AU</a:t>
                </a:r>
                <a:endParaRPr kumimoji="1" lang="ja-JP" altLang="en-US" sz="1600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19" name="テキスト ボックス 18"/>
              <p:cNvSpPr txBox="1"/>
              <p:nvPr/>
            </p:nvSpPr>
            <p:spPr>
              <a:xfrm>
                <a:off x="6371136" y="4843717"/>
                <a:ext cx="87818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600" dirty="0" smtClean="0">
                    <a:solidFill>
                      <a:srgbClr val="FFFFFF"/>
                    </a:solidFill>
                    <a:latin typeface="+mn-ea"/>
                  </a:rPr>
                  <a:t>~30AU</a:t>
                </a:r>
                <a:endParaRPr kumimoji="1" lang="ja-JP" altLang="en-US" sz="1600" dirty="0">
                  <a:solidFill>
                    <a:srgbClr val="FFFFFF"/>
                  </a:solidFill>
                  <a:latin typeface="+mn-ea"/>
                </a:endParaRPr>
              </a:p>
            </p:txBody>
          </p:sp>
        </p:grpSp>
        <p:cxnSp>
          <p:nvCxnSpPr>
            <p:cNvPr id="54" name="直線コネクタ 53"/>
            <p:cNvCxnSpPr/>
            <p:nvPr/>
          </p:nvCxnSpPr>
          <p:spPr>
            <a:xfrm flipH="1" flipV="1">
              <a:off x="9210" y="2452642"/>
              <a:ext cx="2125736" cy="822958"/>
            </a:xfrm>
            <a:prstGeom prst="line">
              <a:avLst/>
            </a:prstGeom>
            <a:ln w="1905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/>
            <p:nvPr/>
          </p:nvCxnSpPr>
          <p:spPr>
            <a:xfrm flipH="1">
              <a:off x="9210" y="3467202"/>
              <a:ext cx="2125736" cy="1579151"/>
            </a:xfrm>
            <a:prstGeom prst="line">
              <a:avLst/>
            </a:prstGeom>
            <a:ln w="19050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正方形/長方形 63"/>
            <p:cNvSpPr/>
            <p:nvPr/>
          </p:nvSpPr>
          <p:spPr>
            <a:xfrm>
              <a:off x="2134946" y="3275600"/>
              <a:ext cx="399618" cy="19160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69" name="テキスト ボックス 68"/>
          <p:cNvSpPr txBox="1"/>
          <p:nvPr/>
        </p:nvSpPr>
        <p:spPr>
          <a:xfrm>
            <a:off x="457200" y="2235787"/>
            <a:ext cx="858474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これら</a:t>
            </a:r>
            <a:r>
              <a:rPr kumimoji="1" lang="ja-JP" altLang="en-US" sz="2400" dirty="0" smtClean="0"/>
              <a:t>の領域の小天体は，軌道長半径の</a:t>
            </a:r>
            <a:r>
              <a:rPr kumimoji="1" lang="ja-JP" altLang="en-US" sz="2400" dirty="0" smtClean="0">
                <a:solidFill>
                  <a:srgbClr val="FF0000"/>
                </a:solidFill>
              </a:rPr>
              <a:t>分布は一様ではなく</a:t>
            </a:r>
            <a:r>
              <a:rPr kumimoji="1" lang="ja-JP" altLang="en-US" sz="2400" dirty="0" smtClean="0"/>
              <a:t>，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さまざま</a:t>
            </a:r>
            <a:r>
              <a:rPr kumimoji="1" lang="ja-JP" altLang="en-US" sz="2400" dirty="0" smtClean="0"/>
              <a:t>な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力学的特徴</a:t>
            </a:r>
            <a:r>
              <a:rPr kumimoji="1" lang="ja-JP" altLang="en-US" sz="2400" dirty="0" smtClean="0"/>
              <a:t>を</a:t>
            </a:r>
            <a:r>
              <a:rPr kumimoji="1" lang="ja-JP" altLang="en-US" sz="2400" dirty="0" smtClean="0"/>
              <a:t>もっ</a:t>
            </a:r>
            <a:r>
              <a:rPr kumimoji="1" lang="ja-JP" altLang="en-US" sz="2400" dirty="0" smtClean="0"/>
              <a:t>ており，それを説明するには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巨大惑星が移動したと考える必要がある．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観測データ：カイパーベルト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30</a:t>
            </a:fld>
            <a:endParaRPr 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55373" y="1247391"/>
            <a:ext cx="3476028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軌道長半径：</a:t>
            </a:r>
            <a:r>
              <a:rPr kumimoji="1" lang="en-US" altLang="ja-JP" sz="2400" dirty="0" smtClean="0">
                <a:latin typeface="+mn-ea"/>
              </a:rPr>
              <a:t>30~60AU</a:t>
            </a:r>
            <a:r>
              <a:rPr kumimoji="1" lang="en-US" altLang="ja-JP" sz="2400" dirty="0" smtClean="0"/>
              <a:t/>
            </a:r>
            <a:br>
              <a:rPr kumimoji="1" lang="en-US" altLang="ja-JP" sz="2400" dirty="0" smtClean="0"/>
            </a:br>
            <a:r>
              <a:rPr kumimoji="1" lang="ja-JP" altLang="en-US" sz="2400" dirty="0" smtClean="0"/>
              <a:t>直径：</a:t>
            </a:r>
            <a:r>
              <a:rPr kumimoji="1" lang="en-US" altLang="ja-JP" sz="2400" dirty="0" smtClean="0">
                <a:latin typeface="+mn-ea"/>
              </a:rPr>
              <a:t>50km</a:t>
            </a:r>
            <a:r>
              <a:rPr kumimoji="1" lang="ja-JP" altLang="en-US" sz="2400" dirty="0" smtClean="0">
                <a:latin typeface="+mn-ea"/>
              </a:rPr>
              <a:t>以上</a:t>
            </a:r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en-US" sz="2400" dirty="0" smtClean="0">
                <a:latin typeface="+mn-ea"/>
              </a:rPr>
              <a:t>合計　</a:t>
            </a:r>
            <a:r>
              <a:rPr kumimoji="1" lang="en-US" altLang="ja-JP" sz="2400" dirty="0" smtClean="0">
                <a:latin typeface="+mn-ea"/>
              </a:rPr>
              <a:t>1984</a:t>
            </a:r>
            <a:r>
              <a:rPr kumimoji="1" lang="ja-JP" altLang="en-US" sz="2400" dirty="0" smtClean="0"/>
              <a:t>個</a:t>
            </a:r>
            <a:endParaRPr kumimoji="1" lang="ja-JP" altLang="en-US" sz="2400" dirty="0"/>
          </a:p>
        </p:txBody>
      </p:sp>
      <p:pic>
        <p:nvPicPr>
          <p:cNvPr id="3" name="図 2" descr="kuiperbelt_ec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4" y="3365880"/>
            <a:ext cx="4297681" cy="3017520"/>
          </a:xfrm>
          <a:prstGeom prst="rect">
            <a:avLst/>
          </a:prstGeom>
        </p:spPr>
      </p:pic>
      <p:pic>
        <p:nvPicPr>
          <p:cNvPr id="8" name="図 7" descr="kuiperbelt_in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957" y="3365880"/>
            <a:ext cx="4297680" cy="3017520"/>
          </a:xfrm>
          <a:prstGeom prst="rect">
            <a:avLst/>
          </a:prstGeom>
        </p:spPr>
      </p:pic>
      <p:pic>
        <p:nvPicPr>
          <p:cNvPr id="15" name="図 14" descr="kuiperbelt_histogram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691" y="909364"/>
            <a:ext cx="3472108" cy="2437863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 rot="16200000">
            <a:off x="4936401" y="1879434"/>
            <a:ext cx="65915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個数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 rot="16200000">
            <a:off x="-123803" y="4593392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離心率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 rot="16200000">
            <a:off x="3845923" y="4485311"/>
            <a:ext cx="1956535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軌道傾斜角</a:t>
            </a:r>
            <a:r>
              <a:rPr kumimoji="1" lang="en-US" altLang="ja-JP" dirty="0" smtClean="0">
                <a:latin typeface="+mn-ea"/>
              </a:rPr>
              <a:t> [rad]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627305" y="6190632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6170987" y="6190632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170987" y="3187277"/>
            <a:ext cx="1926989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軌道長半径</a:t>
            </a:r>
            <a:r>
              <a:rPr kumimoji="1" lang="en-US" altLang="ja-JP" dirty="0" smtClean="0">
                <a:latin typeface="+mn-ea"/>
              </a:rPr>
              <a:t> [AU]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465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観測：直径</a:t>
            </a:r>
            <a:r>
              <a:rPr kumimoji="1" lang="en-US" altLang="ja-JP" dirty="0" smtClean="0"/>
              <a:t>50km</a:t>
            </a:r>
            <a:r>
              <a:rPr kumimoji="1" lang="ja-JP" altLang="en-US" dirty="0" smtClean="0"/>
              <a:t>以上の理由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31</a:t>
            </a:fld>
            <a:endParaRPr 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902919" y="6191996"/>
            <a:ext cx="42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O’Brien, D. P. &amp; Greenberg, R. 2005</a:t>
            </a:r>
            <a:endParaRPr kumimoji="1" lang="ja-JP" altLang="en-US" dirty="0">
              <a:latin typeface="+mn-ea"/>
            </a:endParaRPr>
          </a:p>
        </p:txBody>
      </p:sp>
      <p:pic>
        <p:nvPicPr>
          <p:cNvPr id="7" name="図 6" descr="Colisional_Lifeti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39156"/>
            <a:ext cx="6609226" cy="4574405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3578308" y="5531401"/>
            <a:ext cx="1230567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+mn-ea"/>
              </a:rPr>
              <a:t>直径</a:t>
            </a:r>
            <a:r>
              <a:rPr kumimoji="1" lang="en-US" altLang="ja-JP" dirty="0" smtClean="0">
                <a:latin typeface="+mn-ea"/>
              </a:rPr>
              <a:t> [km]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16200000">
            <a:off x="-957193" y="3386509"/>
            <a:ext cx="3405701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衝突せずに生き残る</a:t>
            </a:r>
            <a:r>
              <a:rPr kumimoji="1" lang="ja-JP" altLang="en-US" dirty="0" smtClean="0">
                <a:latin typeface="+mn-ea"/>
              </a:rPr>
              <a:t>時間</a:t>
            </a:r>
            <a:r>
              <a:rPr kumimoji="1" lang="en-US" altLang="ja-JP" dirty="0" smtClean="0">
                <a:latin typeface="+mn-ea"/>
              </a:rPr>
              <a:t> [</a:t>
            </a:r>
            <a:r>
              <a:rPr kumimoji="1" lang="en-US" altLang="ja-JP" dirty="0" err="1" smtClean="0">
                <a:latin typeface="+mn-ea"/>
              </a:rPr>
              <a:t>Myr</a:t>
            </a:r>
            <a:r>
              <a:rPr kumimoji="1" lang="en-US" altLang="ja-JP" dirty="0" smtClean="0">
                <a:latin typeface="+mn-ea"/>
              </a:rPr>
              <a:t>]</a:t>
            </a:r>
            <a:endParaRPr kumimoji="1" lang="ja-JP" altLang="en-US" dirty="0">
              <a:latin typeface="+mn-ea"/>
            </a:endParaRPr>
          </a:p>
        </p:txBody>
      </p:sp>
      <p:cxnSp>
        <p:nvCxnSpPr>
          <p:cNvPr id="11" name="直線コネクタ 10"/>
          <p:cNvCxnSpPr/>
          <p:nvPr/>
        </p:nvCxnSpPr>
        <p:spPr>
          <a:xfrm>
            <a:off x="1805814" y="2950246"/>
            <a:ext cx="3876248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5682062" y="2950246"/>
            <a:ext cx="0" cy="2255682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/>
          <p:cNvSpPr txBox="1"/>
          <p:nvPr/>
        </p:nvSpPr>
        <p:spPr>
          <a:xfrm>
            <a:off x="3153477" y="2531520"/>
            <a:ext cx="1101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100</a:t>
            </a:r>
            <a:r>
              <a:rPr kumimoji="1" lang="ja-JP" altLang="en-US" dirty="0" smtClean="0">
                <a:latin typeface="+mn-ea"/>
              </a:rPr>
              <a:t>億年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5714509" y="3790772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50km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33282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観測：直径と絶対等級の関係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32</a:t>
            </a:fld>
            <a:endParaRPr 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57200" y="1154426"/>
            <a:ext cx="7237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入射光に対する反射光の比のことをアルベドと呼ぶ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57200" y="1706214"/>
            <a:ext cx="8631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絶対等級</a:t>
            </a:r>
            <a:r>
              <a:rPr kumimoji="1" lang="en-US" altLang="ja-JP" sz="2400" dirty="0" smtClean="0">
                <a:latin typeface="+mn-ea"/>
              </a:rPr>
              <a:t>H</a:t>
            </a:r>
            <a:r>
              <a:rPr kumimoji="1" lang="ja-JP" altLang="en-US" sz="2400" dirty="0" smtClean="0"/>
              <a:t>と</a:t>
            </a:r>
            <a:r>
              <a:rPr kumimoji="1" lang="ja-JP" altLang="en-US" sz="2400" dirty="0" smtClean="0"/>
              <a:t>アルベド</a:t>
            </a:r>
            <a:r>
              <a:rPr kumimoji="1" lang="en-US" altLang="ja-JP" sz="2400" dirty="0" smtClean="0">
                <a:latin typeface="+mn-ea"/>
              </a:rPr>
              <a:t>A</a:t>
            </a:r>
            <a:r>
              <a:rPr kumimoji="1" lang="ja-JP" altLang="en-US" sz="2400" dirty="0" smtClean="0">
                <a:latin typeface="+mn-ea"/>
              </a:rPr>
              <a:t>と直径</a:t>
            </a:r>
            <a:r>
              <a:rPr kumimoji="1" lang="en-US" altLang="ja-JP" sz="2400" dirty="0" smtClean="0">
                <a:latin typeface="+mn-ea"/>
              </a:rPr>
              <a:t>D(km)</a:t>
            </a:r>
            <a:r>
              <a:rPr kumimoji="1" lang="ja-JP" altLang="en-US" sz="2400" dirty="0" smtClean="0"/>
              <a:t>の関係は次のようになる</a:t>
            </a:r>
            <a:endParaRPr kumimoji="1" lang="ja-JP" altLang="en-US" sz="2400" dirty="0"/>
          </a:p>
        </p:txBody>
      </p:sp>
      <p:pic>
        <p:nvPicPr>
          <p:cNvPr id="8" name="図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471" y="2429029"/>
            <a:ext cx="6336665" cy="388620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457200" y="3480219"/>
            <a:ext cx="80018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「</a:t>
            </a:r>
            <a:r>
              <a:rPr kumimoji="1" lang="en-US" altLang="ja-JP" sz="2400" dirty="0" smtClean="0">
                <a:latin typeface="+mn-ea"/>
              </a:rPr>
              <a:t>IAU Minor Planet Center</a:t>
            </a:r>
            <a:r>
              <a:rPr kumimoji="1" lang="ja-JP" altLang="en-US" sz="2400" dirty="0" smtClean="0">
                <a:latin typeface="+mn-ea"/>
              </a:rPr>
              <a:t>」</a:t>
            </a:r>
            <a:r>
              <a:rPr kumimoji="1" lang="en-US" altLang="ja-JP" sz="2400" dirty="0" smtClean="0">
                <a:latin typeface="+mn-ea"/>
              </a:rPr>
              <a:t> </a:t>
            </a:r>
            <a:r>
              <a:rPr kumimoji="1" lang="ja-JP" altLang="en-US" sz="2400" dirty="0" smtClean="0"/>
              <a:t>には，これら３つのうち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絶対等級しかデータがない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57200" y="4481211"/>
            <a:ext cx="8204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+mn-ea"/>
              </a:rPr>
              <a:t>本研究では，アルベドを</a:t>
            </a:r>
            <a:r>
              <a:rPr kumimoji="1" lang="en-US" altLang="ja-JP" sz="2400" dirty="0" smtClean="0">
                <a:latin typeface="+mn-ea"/>
              </a:rPr>
              <a:t>0.09</a:t>
            </a:r>
            <a:r>
              <a:rPr kumimoji="1" lang="ja-JP" altLang="en-US" sz="2400" dirty="0" smtClean="0">
                <a:latin typeface="+mn-ea"/>
              </a:rPr>
              <a:t>（彗星に多い）と仮定し，</a:t>
            </a:r>
            <a:endParaRPr kumimoji="1" lang="en-US" altLang="ja-JP" sz="2400" dirty="0">
              <a:latin typeface="+mn-ea"/>
            </a:endParaRPr>
          </a:p>
          <a:p>
            <a:r>
              <a:rPr kumimoji="1" lang="ja-JP" altLang="en-US" sz="2400" dirty="0" smtClean="0">
                <a:latin typeface="+mn-ea"/>
              </a:rPr>
              <a:t>直径</a:t>
            </a:r>
            <a:r>
              <a:rPr kumimoji="1" lang="en-US" altLang="ja-JP" sz="2400" dirty="0" smtClean="0">
                <a:latin typeface="+mn-ea"/>
              </a:rPr>
              <a:t>50km</a:t>
            </a:r>
            <a:r>
              <a:rPr kumimoji="1" lang="ja-JP" altLang="en-US" sz="2400" dirty="0" smtClean="0">
                <a:latin typeface="+mn-ea"/>
              </a:rPr>
              <a:t>以上となる絶対等級を次のように求めた</a:t>
            </a:r>
            <a:endParaRPr kumimoji="1" lang="ja-JP" altLang="en-US" sz="2400" dirty="0">
              <a:latin typeface="+mn-ea"/>
            </a:endParaRPr>
          </a:p>
        </p:txBody>
      </p:sp>
      <p:pic>
        <p:nvPicPr>
          <p:cNvPr id="13" name="図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85" y="5466452"/>
            <a:ext cx="7405370" cy="820420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3515469" y="2876100"/>
            <a:ext cx="5573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すばる秋の学校</a:t>
            </a:r>
            <a:r>
              <a:rPr lang="en-US" altLang="ja-JP" dirty="0" smtClean="0">
                <a:latin typeface="+mn-ea"/>
              </a:rPr>
              <a:t>2007</a:t>
            </a:r>
            <a:r>
              <a:rPr lang="ja-JP" altLang="en-US" dirty="0" smtClean="0">
                <a:latin typeface="+mn-ea"/>
              </a:rPr>
              <a:t>　</a:t>
            </a:r>
            <a:r>
              <a:rPr kumimoji="1" lang="ja-JP" altLang="en-US" dirty="0">
                <a:cs typeface="ＭＳ Ｐゴシック" charset="0"/>
              </a:rPr>
              <a:t>吉田二</a:t>
            </a:r>
            <a:r>
              <a:rPr kumimoji="1" lang="ja-JP" altLang="en-US" dirty="0" smtClean="0">
                <a:cs typeface="ＭＳ Ｐゴシック" charset="0"/>
              </a:rPr>
              <a:t>美</a:t>
            </a:r>
            <a:r>
              <a:rPr kumimoji="1" lang="ja-JP" altLang="en-US" dirty="0" smtClean="0">
                <a:latin typeface="+mn-ea"/>
              </a:rPr>
              <a:t>さん　講演スライド</a:t>
            </a:r>
            <a:endParaRPr kumimoji="1" lang="ja-JP" altLang="en-US" dirty="0"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68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ケプラー方程式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33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8" r="5488"/>
          <a:stretch/>
        </p:blipFill>
        <p:spPr>
          <a:xfrm>
            <a:off x="457200" y="3307548"/>
            <a:ext cx="3396826" cy="3074045"/>
          </a:xfrm>
          <a:prstGeom prst="rect">
            <a:avLst/>
          </a:prstGeom>
        </p:spPr>
      </p:pic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937" y="4282565"/>
            <a:ext cx="2621280" cy="264160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57200" y="1146596"/>
            <a:ext cx="6946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任意の時間における天体の位置を決定するには，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52296" y="1619246"/>
            <a:ext cx="5352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ja-JP" sz="2400" dirty="0" smtClean="0">
                <a:latin typeface="+mn-ea"/>
              </a:rPr>
              <a:t>(1)</a:t>
            </a:r>
            <a:r>
              <a:rPr kumimoji="1" lang="ja-JP" altLang="en-US" sz="2400" dirty="0" smtClean="0">
                <a:latin typeface="+mn-ea"/>
              </a:rPr>
              <a:t>から平均近点離角</a:t>
            </a:r>
            <a:r>
              <a:rPr kumimoji="1" lang="ja-JP" altLang="ja-JP" sz="2400" dirty="0" smtClean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　を求める</a:t>
            </a:r>
            <a:endParaRPr kumimoji="1" lang="ja-JP" altLang="en-US" sz="2400" dirty="0">
              <a:latin typeface="+mn-ea"/>
            </a:endParaRPr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380" y="3645348"/>
            <a:ext cx="2123440" cy="375920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852296" y="2235050"/>
            <a:ext cx="7507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kumimoji="1" lang="ja-JP" altLang="en-US" sz="2400" dirty="0" smtClean="0">
                <a:latin typeface="+mn-ea"/>
              </a:rPr>
              <a:t>ケプラー方程式</a:t>
            </a:r>
            <a:r>
              <a:rPr kumimoji="1" lang="en-US" altLang="ja-JP" sz="2400" dirty="0" smtClean="0">
                <a:latin typeface="+mn-ea"/>
              </a:rPr>
              <a:t>(2)</a:t>
            </a:r>
            <a:r>
              <a:rPr kumimoji="1" lang="ja-JP" altLang="en-US" sz="2400" dirty="0" smtClean="0">
                <a:latin typeface="+mn-ea"/>
              </a:rPr>
              <a:t>から離心近点離角</a:t>
            </a:r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　を求める</a:t>
            </a:r>
            <a:endParaRPr kumimoji="1" lang="ja-JP" altLang="en-US" sz="2400" dirty="0">
              <a:latin typeface="+mn-ea"/>
            </a:endParaRPr>
          </a:p>
        </p:txBody>
      </p:sp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678" y="5362471"/>
            <a:ext cx="2987040" cy="762000"/>
          </a:xfrm>
          <a:prstGeom prst="rect">
            <a:avLst/>
          </a:prstGeom>
        </p:spPr>
      </p:pic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718" y="4854026"/>
            <a:ext cx="2794000" cy="375920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852296" y="2885227"/>
            <a:ext cx="7083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kumimoji="1" lang="en-US" altLang="ja-JP" sz="2400" dirty="0" smtClean="0">
                <a:latin typeface="+mn-ea"/>
              </a:rPr>
              <a:t>(3),(4)</a:t>
            </a:r>
            <a:r>
              <a:rPr kumimoji="1" lang="ja-JP" altLang="en-US" sz="2400" dirty="0" smtClean="0">
                <a:latin typeface="+mn-ea"/>
              </a:rPr>
              <a:t>から軌道半径</a:t>
            </a:r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，真近点離角</a:t>
            </a:r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を求める</a:t>
            </a:r>
            <a:endParaRPr kumimoji="1" lang="ja-JP" altLang="en-US" sz="2400" dirty="0">
              <a:latin typeface="+mn-ea"/>
            </a:endParaRPr>
          </a:p>
        </p:txBody>
      </p:sp>
      <p:pic>
        <p:nvPicPr>
          <p:cNvPr id="16" name="図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360" y="3645348"/>
            <a:ext cx="894080" cy="375920"/>
          </a:xfrm>
          <a:prstGeom prst="rect">
            <a:avLst/>
          </a:prstGeom>
        </p:spPr>
      </p:pic>
      <p:pic>
        <p:nvPicPr>
          <p:cNvPr id="17" name="図 1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360" y="4255235"/>
            <a:ext cx="894080" cy="375920"/>
          </a:xfrm>
          <a:prstGeom prst="rect">
            <a:avLst/>
          </a:prstGeom>
        </p:spPr>
      </p:pic>
      <p:pic>
        <p:nvPicPr>
          <p:cNvPr id="18" name="図 1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360" y="4854026"/>
            <a:ext cx="894080" cy="375920"/>
          </a:xfrm>
          <a:prstGeom prst="rect">
            <a:avLst/>
          </a:prstGeom>
        </p:spPr>
      </p:pic>
      <p:pic>
        <p:nvPicPr>
          <p:cNvPr id="19" name="図 18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360" y="5544331"/>
            <a:ext cx="894080" cy="375920"/>
          </a:xfrm>
          <a:prstGeom prst="rect">
            <a:avLst/>
          </a:prstGeom>
        </p:spPr>
      </p:pic>
      <p:pic>
        <p:nvPicPr>
          <p:cNvPr id="20" name="図 19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88" y="1765214"/>
            <a:ext cx="205740" cy="182880"/>
          </a:xfrm>
          <a:prstGeom prst="rect">
            <a:avLst/>
          </a:prstGeom>
        </p:spPr>
      </p:pic>
      <p:pic>
        <p:nvPicPr>
          <p:cNvPr id="21" name="図 20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647" y="1709334"/>
            <a:ext cx="375920" cy="254000"/>
          </a:xfrm>
          <a:prstGeom prst="rect">
            <a:avLst/>
          </a:prstGeom>
        </p:spPr>
      </p:pic>
      <p:pic>
        <p:nvPicPr>
          <p:cNvPr id="22" name="図 21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361282"/>
            <a:ext cx="274320" cy="254000"/>
          </a:xfrm>
          <a:prstGeom prst="rect">
            <a:avLst/>
          </a:prstGeom>
        </p:spPr>
      </p:pic>
      <p:pic>
        <p:nvPicPr>
          <p:cNvPr id="23" name="図 22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757" y="3039155"/>
            <a:ext cx="182880" cy="194310"/>
          </a:xfrm>
          <a:prstGeom prst="rect">
            <a:avLst/>
          </a:prstGeom>
        </p:spPr>
      </p:pic>
      <p:pic>
        <p:nvPicPr>
          <p:cNvPr id="24" name="図 23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875" y="2962108"/>
            <a:ext cx="193040" cy="345440"/>
          </a:xfrm>
          <a:prstGeom prst="rect">
            <a:avLst/>
          </a:prstGeom>
        </p:spPr>
      </p:pic>
      <p:sp>
        <p:nvSpPr>
          <p:cNvPr id="25" name="テキスト ボックス 24"/>
          <p:cNvSpPr txBox="1"/>
          <p:nvPr/>
        </p:nvSpPr>
        <p:spPr>
          <a:xfrm>
            <a:off x="6440810" y="1619246"/>
            <a:ext cx="2752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：近日点通過時刻</a:t>
            </a:r>
            <a:endParaRPr kumimoji="1" lang="ja-JP" altLang="en-US" sz="2400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3017496" y="6192373"/>
            <a:ext cx="587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</a:t>
            </a:r>
            <a:r>
              <a:rPr kumimoji="1" lang="en-US" altLang="ja-JP" dirty="0" smtClean="0">
                <a:latin typeface="+mn-ea"/>
              </a:rPr>
              <a:t>Solar </a:t>
            </a:r>
            <a:r>
              <a:rPr kumimoji="1" lang="en-US" altLang="ja-JP" dirty="0" smtClean="0">
                <a:latin typeface="+mn-ea"/>
              </a:rPr>
              <a:t>System Dynamics</a:t>
            </a:r>
            <a:endParaRPr kumimoji="1" lang="ja-JP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34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35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36</a:t>
            </a:fld>
            <a:endParaRPr lang="en-US"/>
          </a:p>
        </p:txBody>
      </p:sp>
      <p:pic>
        <p:nvPicPr>
          <p:cNvPr id="6" name="図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097" y="2978149"/>
            <a:ext cx="2396490" cy="302260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64" y="3059374"/>
            <a:ext cx="183515" cy="183515"/>
          </a:xfrm>
          <a:prstGeom prst="rect">
            <a:avLst/>
          </a:prstGeom>
        </p:spPr>
      </p:pic>
      <p:pic>
        <p:nvPicPr>
          <p:cNvPr id="8" name="図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489" y="3075304"/>
            <a:ext cx="161925" cy="183515"/>
          </a:xfrm>
          <a:prstGeom prst="rect">
            <a:avLst/>
          </a:prstGeom>
        </p:spPr>
      </p:pic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510" y="3002588"/>
            <a:ext cx="183515" cy="269875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151" y="2999739"/>
            <a:ext cx="1327785" cy="28067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825" y="2964067"/>
            <a:ext cx="2072640" cy="399415"/>
          </a:xfrm>
          <a:prstGeom prst="rect">
            <a:avLst/>
          </a:prstGeom>
        </p:spPr>
      </p:pic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303" y="4803453"/>
            <a:ext cx="2396490" cy="302260"/>
          </a:xfrm>
          <a:prstGeom prst="rect">
            <a:avLst/>
          </a:prstGeom>
        </p:spPr>
      </p:pic>
      <p:pic>
        <p:nvPicPr>
          <p:cNvPr id="13" name="図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70" y="4863088"/>
            <a:ext cx="183515" cy="183515"/>
          </a:xfrm>
          <a:prstGeom prst="rect">
            <a:avLst/>
          </a:prstGeom>
        </p:spPr>
      </p:pic>
      <p:pic>
        <p:nvPicPr>
          <p:cNvPr id="14" name="図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695" y="4879018"/>
            <a:ext cx="161925" cy="183515"/>
          </a:xfrm>
          <a:prstGeom prst="rect">
            <a:avLst/>
          </a:prstGeom>
        </p:spPr>
      </p:pic>
      <p:pic>
        <p:nvPicPr>
          <p:cNvPr id="15" name="図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716" y="4806302"/>
            <a:ext cx="183515" cy="269875"/>
          </a:xfrm>
          <a:prstGeom prst="rect">
            <a:avLst/>
          </a:prstGeom>
        </p:spPr>
      </p:pic>
      <p:pic>
        <p:nvPicPr>
          <p:cNvPr id="16" name="図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357" y="4803453"/>
            <a:ext cx="1327785" cy="280670"/>
          </a:xfrm>
          <a:prstGeom prst="rect">
            <a:avLst/>
          </a:prstGeom>
        </p:spPr>
      </p:pic>
      <p:pic>
        <p:nvPicPr>
          <p:cNvPr id="17" name="図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031" y="4767781"/>
            <a:ext cx="2072640" cy="39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48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37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6" name="図 5" descr="relative_err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37956"/>
            <a:ext cx="7081709" cy="497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軌道長半径（ａ）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38</a:t>
            </a:fld>
            <a:endParaRPr lang="en-US"/>
          </a:p>
        </p:txBody>
      </p:sp>
      <p:pic>
        <p:nvPicPr>
          <p:cNvPr id="7" name="図 6" descr="Move0.5Myr_axis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832" y="1821252"/>
            <a:ext cx="4297680" cy="3017520"/>
          </a:xfrm>
          <a:prstGeom prst="rect">
            <a:avLst/>
          </a:prstGeom>
        </p:spPr>
      </p:pic>
      <p:pic>
        <p:nvPicPr>
          <p:cNvPr id="8" name="図 7" descr="NoMove_axis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52" y="1821252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3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離心率（ｅ）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39</a:t>
            </a:fld>
            <a:endParaRPr lang="en-US"/>
          </a:p>
        </p:txBody>
      </p:sp>
      <p:pic>
        <p:nvPicPr>
          <p:cNvPr id="3" name="図 2" descr="NoMove_ecc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42" y="2257140"/>
            <a:ext cx="4292212" cy="3013681"/>
          </a:xfrm>
          <a:prstGeom prst="rect">
            <a:avLst/>
          </a:prstGeom>
        </p:spPr>
      </p:pic>
      <p:pic>
        <p:nvPicPr>
          <p:cNvPr id="6" name="図 5" descr="Move0.5Myr_ecc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454" y="2312381"/>
            <a:ext cx="4213535" cy="295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8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先行研究：巨大惑星移動の痕跡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57200" y="1217567"/>
            <a:ext cx="8622873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ja-JP" altLang="en-US" sz="2400" dirty="0">
                <a:latin typeface="+mn-ea"/>
              </a:rPr>
              <a:t>海王星が</a:t>
            </a:r>
            <a:r>
              <a:rPr kumimoji="1" lang="ja-JP" altLang="en-US" sz="2400" dirty="0">
                <a:solidFill>
                  <a:srgbClr val="31859C"/>
                </a:solidFill>
                <a:latin typeface="+mn-ea"/>
              </a:rPr>
              <a:t>外側へ</a:t>
            </a:r>
            <a:r>
              <a:rPr kumimoji="1" lang="ja-JP" altLang="en-US" sz="2400" dirty="0">
                <a:latin typeface="+mn-ea"/>
              </a:rPr>
              <a:t>「</a:t>
            </a:r>
            <a:r>
              <a:rPr kumimoji="1" lang="en-US" altLang="ja-JP" sz="2400" dirty="0">
                <a:solidFill>
                  <a:srgbClr val="31859C"/>
                </a:solidFill>
                <a:latin typeface="+mn-ea"/>
              </a:rPr>
              <a:t>7.0AU</a:t>
            </a:r>
            <a:r>
              <a:rPr kumimoji="1" lang="ja-JP" altLang="en-US" sz="2400" dirty="0">
                <a:latin typeface="+mn-ea"/>
              </a:rPr>
              <a:t>」だけ移動</a:t>
            </a:r>
            <a:r>
              <a:rPr kumimoji="1" lang="ja-JP" altLang="en-US" sz="2400" dirty="0" smtClean="0">
                <a:latin typeface="+mn-ea"/>
              </a:rPr>
              <a:t>した</a:t>
            </a:r>
            <a:r>
              <a:rPr kumimoji="1" lang="ja-JP" altLang="en-US" sz="2400" dirty="0" smtClean="0">
                <a:latin typeface="+mn-ea"/>
              </a:rPr>
              <a:t>ときの数値計算と，</a:t>
            </a:r>
            <a:endParaRPr kumimoji="1" lang="en-US" altLang="ja-JP" sz="2400" dirty="0">
              <a:latin typeface="+mn-ea"/>
            </a:endParaRPr>
          </a:p>
          <a:p>
            <a:r>
              <a:rPr kumimoji="1" lang="ja-JP" altLang="ja-JP" sz="2400" dirty="0" smtClean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実際の</a:t>
            </a:r>
            <a:r>
              <a:rPr kumimoji="1" lang="ja-JP" altLang="en-US" sz="2400" dirty="0" smtClean="0">
                <a:latin typeface="+mn-ea"/>
              </a:rPr>
              <a:t>カイパーベルト</a:t>
            </a:r>
            <a:r>
              <a:rPr kumimoji="1" lang="ja-JP" altLang="en-US" sz="2400" dirty="0" smtClean="0">
                <a:latin typeface="+mn-ea"/>
              </a:rPr>
              <a:t>の</a:t>
            </a:r>
            <a:r>
              <a:rPr kumimoji="1" lang="ja-JP" altLang="en-US" sz="2400" dirty="0" smtClean="0">
                <a:latin typeface="+mn-ea"/>
              </a:rPr>
              <a:t>離心率の</a:t>
            </a:r>
            <a:r>
              <a:rPr kumimoji="1" lang="ja-JP" altLang="en-US" sz="2400" dirty="0" smtClean="0">
                <a:latin typeface="+mn-ea"/>
              </a:rPr>
              <a:t>分布</a:t>
            </a:r>
            <a:r>
              <a:rPr kumimoji="1" lang="ja-JP" altLang="en-US" sz="2400" dirty="0" smtClean="0">
                <a:latin typeface="+mn-ea"/>
              </a:rPr>
              <a:t>がよく一致する．</a:t>
            </a:r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（</a:t>
            </a:r>
            <a:r>
              <a:rPr kumimoji="1" lang="en-US" altLang="ja-JP" sz="2400" dirty="0" err="1" smtClean="0">
                <a:latin typeface="+mn-ea"/>
              </a:rPr>
              <a:t>Malhotra</a:t>
            </a:r>
            <a:r>
              <a:rPr kumimoji="1" lang="en-US" altLang="ja-JP" sz="2400" dirty="0" smtClean="0">
                <a:latin typeface="+mn-ea"/>
              </a:rPr>
              <a:t>, R.</a:t>
            </a:r>
            <a:r>
              <a:rPr kumimoji="1" lang="en-US" altLang="ja-JP" sz="2400" dirty="0" smtClean="0">
                <a:latin typeface="+mn-ea"/>
              </a:rPr>
              <a:t> 1995</a:t>
            </a:r>
            <a:r>
              <a:rPr kumimoji="1" lang="ja-JP" altLang="en-US" sz="2400" dirty="0" smtClean="0">
                <a:latin typeface="+mn-ea"/>
              </a:rPr>
              <a:t>）</a:t>
            </a:r>
            <a:endParaRPr kumimoji="1" lang="ja-JP" altLang="en-US" sz="2400" dirty="0">
              <a:latin typeface="+mn-ea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57200" y="2390950"/>
            <a:ext cx="84847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kumimoji="1" lang="ja-JP" altLang="en-US" sz="2400" dirty="0" smtClean="0">
                <a:latin typeface="+mn-ea"/>
              </a:rPr>
              <a:t>木</a:t>
            </a:r>
            <a:r>
              <a:rPr kumimoji="1" lang="ja-JP" altLang="en-US" sz="2400" dirty="0" smtClean="0">
                <a:latin typeface="+mn-ea"/>
              </a:rPr>
              <a:t>星が</a:t>
            </a:r>
            <a:r>
              <a:rPr kumimoji="1" lang="ja-JP" altLang="en-US" sz="2400" dirty="0" smtClean="0">
                <a:solidFill>
                  <a:srgbClr val="FF0000"/>
                </a:solidFill>
                <a:latin typeface="+mn-ea"/>
              </a:rPr>
              <a:t>内側へ</a:t>
            </a:r>
            <a:r>
              <a:rPr kumimoji="1" lang="ja-JP" altLang="en-US" sz="2400" dirty="0" smtClean="0">
                <a:latin typeface="+mn-ea"/>
              </a:rPr>
              <a:t>「</a:t>
            </a:r>
            <a:r>
              <a:rPr kumimoji="1" lang="en-US" altLang="ja-JP" sz="2400" dirty="0" smtClean="0">
                <a:solidFill>
                  <a:srgbClr val="FF0000"/>
                </a:solidFill>
                <a:latin typeface="+mn-ea"/>
              </a:rPr>
              <a:t>0.2AU</a:t>
            </a:r>
            <a:r>
              <a:rPr kumimoji="1" lang="ja-JP" altLang="en-US" sz="2400" dirty="0">
                <a:latin typeface="+mn-ea"/>
              </a:rPr>
              <a:t>」だけ移動したときの数値計算と，</a:t>
            </a:r>
            <a:endParaRPr kumimoji="1" lang="en-US" altLang="ja-JP" sz="2400" dirty="0">
              <a:latin typeface="+mn-ea"/>
            </a:endParaRPr>
          </a:p>
          <a:p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>
                <a:latin typeface="+mn-ea"/>
              </a:rPr>
              <a:t>実際</a:t>
            </a:r>
            <a:r>
              <a:rPr kumimoji="1" lang="ja-JP" altLang="en-US" sz="2400" dirty="0" smtClean="0">
                <a:latin typeface="+mn-ea"/>
              </a:rPr>
              <a:t>の</a:t>
            </a:r>
            <a:r>
              <a:rPr kumimoji="1" lang="ja-JP" altLang="en-US" sz="2400" dirty="0" smtClean="0">
                <a:latin typeface="+mn-ea"/>
              </a:rPr>
              <a:t>小惑星帯</a:t>
            </a:r>
            <a:r>
              <a:rPr kumimoji="1" lang="ja-JP" altLang="en-US" sz="2400" dirty="0" smtClean="0">
                <a:latin typeface="+mn-ea"/>
              </a:rPr>
              <a:t>の</a:t>
            </a:r>
            <a:r>
              <a:rPr kumimoji="1" lang="ja-JP" altLang="en-US" sz="2400" dirty="0">
                <a:latin typeface="+mn-ea"/>
              </a:rPr>
              <a:t>離心率の分布がよく一致</a:t>
            </a:r>
            <a:r>
              <a:rPr kumimoji="1" lang="ja-JP" altLang="en-US" sz="2400" dirty="0" smtClean="0">
                <a:latin typeface="+mn-ea"/>
              </a:rPr>
              <a:t>する</a:t>
            </a:r>
            <a:r>
              <a:rPr kumimoji="1" lang="ja-JP" altLang="en-US" sz="2400" dirty="0" smtClean="0">
                <a:latin typeface="+mn-ea"/>
              </a:rPr>
              <a:t>．</a:t>
            </a:r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ja-JP" sz="2400" dirty="0" smtClean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さらに土星の永年共鳴が小惑星帯全体を通過するためには，</a:t>
            </a:r>
            <a:endParaRPr kumimoji="1" lang="en-US" altLang="ja-JP" sz="2400" dirty="0" smtClean="0">
              <a:latin typeface="+mn-ea"/>
            </a:endParaRPr>
          </a:p>
          <a:p>
            <a:r>
              <a:rPr kumimoji="1" lang="ja-JP" altLang="ja-JP" sz="2400" dirty="0">
                <a:latin typeface="+mn-ea"/>
              </a:rPr>
              <a:t>　</a:t>
            </a:r>
            <a:r>
              <a:rPr kumimoji="1" lang="ja-JP" altLang="en-US" sz="2400" dirty="0" smtClean="0">
                <a:latin typeface="+mn-ea"/>
              </a:rPr>
              <a:t>土星が</a:t>
            </a:r>
            <a:r>
              <a:rPr kumimoji="1" lang="ja-JP" altLang="en-US" sz="2400" dirty="0">
                <a:solidFill>
                  <a:srgbClr val="31859C"/>
                </a:solidFill>
                <a:latin typeface="+mn-ea"/>
              </a:rPr>
              <a:t>外側へ</a:t>
            </a:r>
            <a:r>
              <a:rPr kumimoji="1" lang="ja-JP" altLang="en-US" sz="2400" dirty="0" smtClean="0">
                <a:latin typeface="+mn-ea"/>
              </a:rPr>
              <a:t>「</a:t>
            </a:r>
            <a:r>
              <a:rPr kumimoji="1" lang="en-US" altLang="ja-JP" sz="2400" dirty="0" smtClean="0">
                <a:solidFill>
                  <a:srgbClr val="31859C"/>
                </a:solidFill>
                <a:latin typeface="+mn-ea"/>
              </a:rPr>
              <a:t>0.8AU</a:t>
            </a:r>
            <a:r>
              <a:rPr kumimoji="1" lang="ja-JP" altLang="en-US" sz="2400" dirty="0">
                <a:latin typeface="+mn-ea"/>
              </a:rPr>
              <a:t>」だけ</a:t>
            </a:r>
            <a:r>
              <a:rPr kumimoji="1" lang="ja-JP" altLang="en-US" sz="2400" dirty="0" smtClean="0">
                <a:latin typeface="+mn-ea"/>
              </a:rPr>
              <a:t>移動</a:t>
            </a:r>
            <a:r>
              <a:rPr kumimoji="1" lang="ja-JP" altLang="en-US" sz="2400" dirty="0" smtClean="0">
                <a:latin typeface="+mn-ea"/>
              </a:rPr>
              <a:t>する必要がある．</a:t>
            </a:r>
            <a:endParaRPr kumimoji="1" lang="en-US" altLang="ja-JP" sz="2400" dirty="0">
              <a:latin typeface="+mn-ea"/>
            </a:endParaRPr>
          </a:p>
          <a:p>
            <a:r>
              <a:rPr kumimoji="1" lang="ja-JP" altLang="ja-JP" sz="2400" dirty="0" smtClean="0"/>
              <a:t>　</a:t>
            </a:r>
            <a:r>
              <a:rPr kumimoji="1" lang="ja-JP" altLang="en-US" sz="2400" dirty="0" smtClean="0"/>
              <a:t>（</a:t>
            </a:r>
            <a:r>
              <a:rPr kumimoji="1" lang="en-US" altLang="ja-JP" sz="2400" dirty="0" smtClean="0">
                <a:latin typeface="+mn-ea"/>
              </a:rPr>
              <a:t>Minton, D. A. &amp; </a:t>
            </a:r>
            <a:r>
              <a:rPr kumimoji="1" lang="en-US" altLang="ja-JP" sz="2400" dirty="0" err="1" smtClean="0">
                <a:latin typeface="+mn-ea"/>
              </a:rPr>
              <a:t>Malhotra</a:t>
            </a:r>
            <a:r>
              <a:rPr kumimoji="1" lang="en-US" altLang="ja-JP" sz="2400" dirty="0">
                <a:latin typeface="+mn-ea"/>
              </a:rPr>
              <a:t>, </a:t>
            </a:r>
            <a:r>
              <a:rPr kumimoji="1" lang="en-US" altLang="ja-JP" sz="2400" dirty="0" smtClean="0">
                <a:latin typeface="+mn-ea"/>
              </a:rPr>
              <a:t>R.</a:t>
            </a:r>
            <a:r>
              <a:rPr kumimoji="1" lang="en-US" altLang="ja-JP" sz="2400" dirty="0" smtClean="0">
                <a:latin typeface="+mn-ea"/>
              </a:rPr>
              <a:t> 2009</a:t>
            </a:r>
            <a:r>
              <a:rPr kumimoji="1" lang="ja-JP" altLang="en-US" sz="2400" dirty="0" smtClean="0"/>
              <a:t>）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305007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軌道傾斜角（Ｉ）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40</a:t>
            </a:fld>
            <a:endParaRPr lang="en-US"/>
          </a:p>
        </p:txBody>
      </p:sp>
      <p:pic>
        <p:nvPicPr>
          <p:cNvPr id="6" name="図 5" descr="Move0.5Myr_inc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615" y="1817683"/>
            <a:ext cx="4297680" cy="3017520"/>
          </a:xfrm>
          <a:prstGeom prst="rect">
            <a:avLst/>
          </a:prstGeom>
        </p:spPr>
      </p:pic>
      <p:pic>
        <p:nvPicPr>
          <p:cNvPr id="7" name="図 6" descr="NoMove_inc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35" y="1817683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15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昇交点経度（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41</a:t>
            </a:fld>
            <a:endParaRPr lang="en-US"/>
          </a:p>
        </p:txBody>
      </p:sp>
      <p:pic>
        <p:nvPicPr>
          <p:cNvPr id="6" name="図 5" descr="Move0.5Myr_capitalOMEGA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56" y="1905594"/>
            <a:ext cx="4297680" cy="3017520"/>
          </a:xfrm>
          <a:prstGeom prst="rect">
            <a:avLst/>
          </a:prstGeom>
        </p:spPr>
      </p:pic>
      <p:pic>
        <p:nvPicPr>
          <p:cNvPr id="7" name="図 6" descr="NoMove_capitalOMEGA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76" y="1905594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1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近日点引数（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42</a:t>
            </a:fld>
            <a:endParaRPr lang="en-US"/>
          </a:p>
        </p:txBody>
      </p:sp>
      <p:pic>
        <p:nvPicPr>
          <p:cNvPr id="6" name="図 5" descr="Move0.5Myr_smallomega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213" y="1973635"/>
            <a:ext cx="4297680" cy="3017520"/>
          </a:xfrm>
          <a:prstGeom prst="rect">
            <a:avLst/>
          </a:prstGeom>
        </p:spPr>
      </p:pic>
      <p:pic>
        <p:nvPicPr>
          <p:cNvPr id="7" name="図 6" descr="NoMove_smallomega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33" y="1973635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79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近日点経度（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＋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43</a:t>
            </a:fld>
            <a:endParaRPr lang="en-US"/>
          </a:p>
        </p:txBody>
      </p:sp>
      <p:pic>
        <p:nvPicPr>
          <p:cNvPr id="6" name="図 5" descr="Move0.5Myr_curlypi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820" y="2207968"/>
            <a:ext cx="4297680" cy="3017520"/>
          </a:xfrm>
          <a:prstGeom prst="rect">
            <a:avLst/>
          </a:prstGeom>
        </p:spPr>
      </p:pic>
      <p:pic>
        <p:nvPicPr>
          <p:cNvPr id="3" name="図 2" descr="NoMove_curlypi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39" y="2207968"/>
            <a:ext cx="4297681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3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gif</a:t>
            </a:r>
            <a:r>
              <a:rPr kumimoji="1" lang="ja-JP" altLang="en-US" dirty="0" smtClean="0"/>
              <a:t>動画</a:t>
            </a:r>
            <a:r>
              <a:rPr kumimoji="1" lang="ja-JP" altLang="en-US" dirty="0" smtClean="0"/>
              <a:t>：</a:t>
            </a:r>
            <a:r>
              <a:rPr kumimoji="1" lang="ja-JP" altLang="en-US" dirty="0"/>
              <a:t>小天体の捕獲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44</a:t>
            </a:fld>
            <a:endParaRPr lang="en-US"/>
          </a:p>
        </p:txBody>
      </p:sp>
      <p:pic>
        <p:nvPicPr>
          <p:cNvPr id="6" name="kuiper_histogram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239" y="1163740"/>
            <a:ext cx="6737960" cy="473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57200" y="1542271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イントロダクション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本研究の目的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75000"/>
                  </a:schemeClr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本研究の目的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 smtClean="0"/>
              <a:t>惑星がどのくらいの距離を移動したのか，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 smtClean="0"/>
              <a:t>すなわち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太陽系の惑星の軌道</a:t>
            </a:r>
            <a:r>
              <a:rPr kumimoji="1" lang="ja-JP" altLang="en-US" dirty="0" smtClean="0"/>
              <a:t>進化</a:t>
            </a:r>
            <a:r>
              <a:rPr kumimoji="1" lang="ja-JP" altLang="en-US" dirty="0" smtClean="0"/>
              <a:t>の歴史</a:t>
            </a:r>
            <a:r>
              <a:rPr kumimoji="1" lang="ja-JP" altLang="en-US" dirty="0" smtClean="0"/>
              <a:t>を</a:t>
            </a:r>
            <a:r>
              <a:rPr kumimoji="1" lang="ja-JP" altLang="en-US" dirty="0" smtClean="0"/>
              <a:t>明らかにする</a:t>
            </a:r>
            <a:r>
              <a:rPr kumimoji="1" lang="ja-JP" altLang="en-US" dirty="0" smtClean="0"/>
              <a:t>．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 smtClean="0"/>
              <a:t>数値計算を用いて移動距離のパラメータを決定したい．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35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57200" y="1542271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イントロダクション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本研究の目的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BFBFB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BFBF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78977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sp>
          <p:nvSpPr>
            <p:cNvPr id="75" name="テキスト ボックス 74"/>
            <p:cNvSpPr txBox="1"/>
            <p:nvPr/>
          </p:nvSpPr>
          <p:spPr>
            <a:xfrm>
              <a:off x="6092833" y="5383098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離心近点離角</a:t>
              </a:r>
              <a:endParaRPr kumimoji="1" lang="ja-JP" altLang="en-US" sz="2400" dirty="0"/>
            </a:p>
          </p:txBody>
        </p: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115" y="5964069"/>
            <a:ext cx="3429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３体以上の多体問題は「積分不可能」では？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558391" y="5173033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6927972" cy="461665"/>
            <a:chOff x="1302260" y="2793226"/>
            <a:chExt cx="6927972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3713" y="2838484"/>
              <a:ext cx="2036519" cy="394509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350984" y="5391805"/>
            <a:ext cx="4494229" cy="929713"/>
            <a:chOff x="4516133" y="5284109"/>
            <a:chExt cx="4494229" cy="929713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763319" y="5284109"/>
              <a:ext cx="3247043" cy="929713"/>
              <a:chOff x="5763319" y="5284109"/>
              <a:chExt cx="3247043" cy="929713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763319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5892" y="5284109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4516133" y="5752157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の相対加速度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75766" y="998329"/>
            <a:ext cx="8299553" cy="539431"/>
            <a:chOff x="-321088" y="1067262"/>
            <a:chExt cx="8299553" cy="539431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-321088" y="1067262"/>
              <a:ext cx="6306700" cy="539431"/>
              <a:chOff x="211960" y="2134999"/>
              <a:chExt cx="6306700" cy="539431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211960" y="2151210"/>
                <a:ext cx="2414963" cy="523220"/>
                <a:chOff x="211960" y="2151210"/>
                <a:chExt cx="2414963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211960" y="2151210"/>
                  <a:ext cx="198002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例）中心星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81584" y="2275054"/>
                  <a:ext cx="445339" cy="293734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399687" cy="523220"/>
                <a:chOff x="2700903" y="2134999"/>
                <a:chExt cx="2399687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0699" y="2325753"/>
                  <a:ext cx="329891" cy="180908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1424387" cy="523220"/>
                <a:chOff x="5094273" y="2134999"/>
                <a:chExt cx="1424387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09320" y="2191784"/>
                  <a:ext cx="409340" cy="314877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9889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5985612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8334</TotalTime>
  <Words>1986</Words>
  <Application>Microsoft Macintosh PowerPoint</Application>
  <PresentationFormat>画面に合わせる (4:3)</PresentationFormat>
  <Paragraphs>391</Paragraphs>
  <Slides>44</Slides>
  <Notes>0</Notes>
  <HiddenSlides>0</HiddenSlides>
  <MMClips>3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44</vt:i4>
      </vt:variant>
    </vt:vector>
  </HeadingPairs>
  <TitlesOfParts>
    <vt:vector size="45" baseType="lpstr">
      <vt:lpstr>Office Theme</vt:lpstr>
      <vt:lpstr>巨大惑星の移動に伴う 小天体の力学的進化</vt:lpstr>
      <vt:lpstr>目次</vt:lpstr>
      <vt:lpstr>背景</vt:lpstr>
      <vt:lpstr>先行研究：巨大惑星移動の痕跡</vt:lpstr>
      <vt:lpstr>目次</vt:lpstr>
      <vt:lpstr>本研究の目的</vt:lpstr>
      <vt:lpstr>目次</vt:lpstr>
      <vt:lpstr>軌道を決定する変数：軌道要素</vt:lpstr>
      <vt:lpstr>多体問題の力学の扱い方：摂動</vt:lpstr>
      <vt:lpstr>２種類の重要な共鳴</vt:lpstr>
      <vt:lpstr>２種類の重要な共鳴</vt:lpstr>
      <vt:lpstr>永年共鳴の位置</vt:lpstr>
      <vt:lpstr>目次</vt:lpstr>
      <vt:lpstr>数値計算の方法</vt:lpstr>
      <vt:lpstr>目的に合わせた数値計算</vt:lpstr>
      <vt:lpstr>結果：重力相互作用 gif動画</vt:lpstr>
      <vt:lpstr>結果：永年共鳴の位置の移動</vt:lpstr>
      <vt:lpstr>目的に合わせた数値計算</vt:lpstr>
      <vt:lpstr>結果：小天体の捕獲</vt:lpstr>
      <vt:lpstr>結果：小天体の捕獲</vt:lpstr>
      <vt:lpstr>目的に合わせた数値計算</vt:lpstr>
      <vt:lpstr>結果：永年共鳴の通過の効果</vt:lpstr>
      <vt:lpstr>結果：永年共鳴の通過の効果</vt:lpstr>
      <vt:lpstr>結果のまとめ</vt:lpstr>
      <vt:lpstr>目次</vt:lpstr>
      <vt:lpstr>今後の課題</vt:lpstr>
      <vt:lpstr>まとめ</vt:lpstr>
      <vt:lpstr>PowerPoint プレゼンテーション</vt:lpstr>
      <vt:lpstr>観測データ：小惑星帯</vt:lpstr>
      <vt:lpstr>観測データ：カイパーベルト</vt:lpstr>
      <vt:lpstr>観測：直径50km以上の理由</vt:lpstr>
      <vt:lpstr>観測：直径と絶対等級の関係</vt:lpstr>
      <vt:lpstr>ケプラー方程式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軌道長半径（ａ）</vt:lpstr>
      <vt:lpstr>離心率（ｅ）</vt:lpstr>
      <vt:lpstr>軌道傾斜角（Ｉ）</vt:lpstr>
      <vt:lpstr>昇交点経度（Ω）</vt:lpstr>
      <vt:lpstr>近日点引数（ω）</vt:lpstr>
      <vt:lpstr>近日点経度（Ω＋ω）</vt:lpstr>
      <vt:lpstr>gif動画：小天体の捕獲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1095</cp:revision>
  <dcterms:created xsi:type="dcterms:W3CDTF">2010-04-12T23:12:02Z</dcterms:created>
  <dcterms:modified xsi:type="dcterms:W3CDTF">2017-02-11T16:51:58Z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